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92" r:id="rId3"/>
    <p:sldId id="265" r:id="rId4"/>
    <p:sldId id="260" r:id="rId5"/>
    <p:sldId id="266" r:id="rId6"/>
    <p:sldId id="293" r:id="rId7"/>
    <p:sldId id="267" r:id="rId8"/>
    <p:sldId id="294" r:id="rId9"/>
    <p:sldId id="268" r:id="rId10"/>
    <p:sldId id="286" r:id="rId11"/>
    <p:sldId id="269" r:id="rId12"/>
    <p:sldId id="291" r:id="rId13"/>
    <p:sldId id="259" r:id="rId14"/>
    <p:sldId id="270" r:id="rId15"/>
    <p:sldId id="297" r:id="rId16"/>
    <p:sldId id="290" r:id="rId17"/>
    <p:sldId id="257" r:id="rId18"/>
    <p:sldId id="288" r:id="rId19"/>
    <p:sldId id="295" r:id="rId20"/>
    <p:sldId id="296" r:id="rId21"/>
    <p:sldId id="271" r:id="rId22"/>
    <p:sldId id="258"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napToGrid="0">
      <p:cViewPr varScale="1">
        <p:scale>
          <a:sx n="152" d="100"/>
          <a:sy n="152" d="100"/>
        </p:scale>
        <p:origin x="380"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0199E-AF9D-4E4E-A24E-C43FCD3D601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75B79D5-6DC2-4455-B48B-C6667D099F42}">
      <dgm:prSet/>
      <dgm:spPr/>
      <dgm:t>
        <a:bodyPr/>
        <a:lstStyle/>
        <a:p>
          <a:r>
            <a:rPr lang="en-US"/>
            <a:t>National Emphasis Programs (NEPs) are temporary programs that focus OSHA's resources on particular hazards and high-hazard industries. Existing and potential new emphasis programs are evaluated using inspection data, injury and illness data.</a:t>
          </a:r>
        </a:p>
      </dgm:t>
    </dgm:pt>
    <dgm:pt modelId="{0F481371-5DF5-4E24-B2CD-4DF95ADAAF7A}" type="parTrans" cxnId="{BB7200B4-3FED-499E-8FB7-6DE88183106B}">
      <dgm:prSet/>
      <dgm:spPr/>
      <dgm:t>
        <a:bodyPr/>
        <a:lstStyle/>
        <a:p>
          <a:endParaRPr lang="en-US"/>
        </a:p>
      </dgm:t>
    </dgm:pt>
    <dgm:pt modelId="{347F4FFC-8CB8-4580-AF80-575BD5F6D72C}" type="sibTrans" cxnId="{BB7200B4-3FED-499E-8FB7-6DE88183106B}">
      <dgm:prSet/>
      <dgm:spPr/>
      <dgm:t>
        <a:bodyPr/>
        <a:lstStyle/>
        <a:p>
          <a:endParaRPr lang="en-US"/>
        </a:p>
      </dgm:t>
    </dgm:pt>
    <dgm:pt modelId="{B892932B-86B5-4204-AEFB-F09CBFDF55DD}">
      <dgm:prSet/>
      <dgm:spPr/>
      <dgm:t>
        <a:bodyPr/>
        <a:lstStyle/>
        <a:p>
          <a:r>
            <a:rPr lang="en-US" dirty="0"/>
            <a:t>The goal of this NEP is to reduce or eliminate worker exposures to heat-related hazards that result in illnesses, injuries, and deaths, by targeting industries and worksites, including worksites with radiant heat sources, where employees are exposed to heat related hazards and have not been provided adequate protection that includes cool water, rest, cool areas, training, and acclimatization. </a:t>
          </a:r>
        </a:p>
      </dgm:t>
    </dgm:pt>
    <dgm:pt modelId="{8EC9F8FC-7357-42E5-B1C9-294DAE42DB76}" type="parTrans" cxnId="{2405A9A0-C985-48E5-896B-A54648E00201}">
      <dgm:prSet/>
      <dgm:spPr/>
      <dgm:t>
        <a:bodyPr/>
        <a:lstStyle/>
        <a:p>
          <a:endParaRPr lang="en-US"/>
        </a:p>
      </dgm:t>
    </dgm:pt>
    <dgm:pt modelId="{868B6F6B-DC54-4717-BD87-FB112D0FB15C}" type="sibTrans" cxnId="{2405A9A0-C985-48E5-896B-A54648E00201}">
      <dgm:prSet/>
      <dgm:spPr/>
      <dgm:t>
        <a:bodyPr/>
        <a:lstStyle/>
        <a:p>
          <a:endParaRPr lang="en-US"/>
        </a:p>
      </dgm:t>
    </dgm:pt>
    <dgm:pt modelId="{587F6F3F-6706-467A-A8CE-E6441CADBC9B}" type="pres">
      <dgm:prSet presAssocID="{0810199E-AF9D-4E4E-A24E-C43FCD3D601E}" presName="linear" presStyleCnt="0">
        <dgm:presLayoutVars>
          <dgm:animLvl val="lvl"/>
          <dgm:resizeHandles val="exact"/>
        </dgm:presLayoutVars>
      </dgm:prSet>
      <dgm:spPr/>
    </dgm:pt>
    <dgm:pt modelId="{6303B976-1C9C-4665-BFDF-8E7FF715021D}" type="pres">
      <dgm:prSet presAssocID="{B75B79D5-6DC2-4455-B48B-C6667D099F42}" presName="parentText" presStyleLbl="node1" presStyleIdx="0" presStyleCnt="2">
        <dgm:presLayoutVars>
          <dgm:chMax val="0"/>
          <dgm:bulletEnabled val="1"/>
        </dgm:presLayoutVars>
      </dgm:prSet>
      <dgm:spPr/>
    </dgm:pt>
    <dgm:pt modelId="{E4FBD59D-D61E-4300-B51D-14F91F74F7FA}" type="pres">
      <dgm:prSet presAssocID="{347F4FFC-8CB8-4580-AF80-575BD5F6D72C}" presName="spacer" presStyleCnt="0"/>
      <dgm:spPr/>
    </dgm:pt>
    <dgm:pt modelId="{325C5B1C-9110-427A-8FE3-BCF43EC054EA}" type="pres">
      <dgm:prSet presAssocID="{B892932B-86B5-4204-AEFB-F09CBFDF55DD}" presName="parentText" presStyleLbl="node1" presStyleIdx="1" presStyleCnt="2">
        <dgm:presLayoutVars>
          <dgm:chMax val="0"/>
          <dgm:bulletEnabled val="1"/>
        </dgm:presLayoutVars>
      </dgm:prSet>
      <dgm:spPr/>
    </dgm:pt>
  </dgm:ptLst>
  <dgm:cxnLst>
    <dgm:cxn modelId="{57E70206-0877-46A6-9D41-9C6ECAA68645}" type="presOf" srcId="{0810199E-AF9D-4E4E-A24E-C43FCD3D601E}" destId="{587F6F3F-6706-467A-A8CE-E6441CADBC9B}" srcOrd="0" destOrd="0" presId="urn:microsoft.com/office/officeart/2005/8/layout/vList2"/>
    <dgm:cxn modelId="{4A472208-38D6-421D-AD54-B1340A0DE85D}" type="presOf" srcId="{B75B79D5-6DC2-4455-B48B-C6667D099F42}" destId="{6303B976-1C9C-4665-BFDF-8E7FF715021D}" srcOrd="0" destOrd="0" presId="urn:microsoft.com/office/officeart/2005/8/layout/vList2"/>
    <dgm:cxn modelId="{2405A9A0-C985-48E5-896B-A54648E00201}" srcId="{0810199E-AF9D-4E4E-A24E-C43FCD3D601E}" destId="{B892932B-86B5-4204-AEFB-F09CBFDF55DD}" srcOrd="1" destOrd="0" parTransId="{8EC9F8FC-7357-42E5-B1C9-294DAE42DB76}" sibTransId="{868B6F6B-DC54-4717-BD87-FB112D0FB15C}"/>
    <dgm:cxn modelId="{BB7200B4-3FED-499E-8FB7-6DE88183106B}" srcId="{0810199E-AF9D-4E4E-A24E-C43FCD3D601E}" destId="{B75B79D5-6DC2-4455-B48B-C6667D099F42}" srcOrd="0" destOrd="0" parTransId="{0F481371-5DF5-4E24-B2CD-4DF95ADAAF7A}" sibTransId="{347F4FFC-8CB8-4580-AF80-575BD5F6D72C}"/>
    <dgm:cxn modelId="{43BD94D1-395A-47BC-8B81-6FA72256948D}" type="presOf" srcId="{B892932B-86B5-4204-AEFB-F09CBFDF55DD}" destId="{325C5B1C-9110-427A-8FE3-BCF43EC054EA}" srcOrd="0" destOrd="0" presId="urn:microsoft.com/office/officeart/2005/8/layout/vList2"/>
    <dgm:cxn modelId="{59FE7E3F-7BA8-47DC-BC61-781F6B03B0F3}" type="presParOf" srcId="{587F6F3F-6706-467A-A8CE-E6441CADBC9B}" destId="{6303B976-1C9C-4665-BFDF-8E7FF715021D}" srcOrd="0" destOrd="0" presId="urn:microsoft.com/office/officeart/2005/8/layout/vList2"/>
    <dgm:cxn modelId="{57153E2F-64A7-4FBA-B87B-7B9CC0969828}" type="presParOf" srcId="{587F6F3F-6706-467A-A8CE-E6441CADBC9B}" destId="{E4FBD59D-D61E-4300-B51D-14F91F74F7FA}" srcOrd="1" destOrd="0" presId="urn:microsoft.com/office/officeart/2005/8/layout/vList2"/>
    <dgm:cxn modelId="{785BFBBF-415E-45C3-9483-3BFC47BC9AE8}" type="presParOf" srcId="{587F6F3F-6706-467A-A8CE-E6441CADBC9B}" destId="{325C5B1C-9110-427A-8FE3-BCF43EC054E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F6AC93-2FFB-41C4-92AA-B0B99C1A72BC}" type="doc">
      <dgm:prSet loTypeId="urn:microsoft.com/office/officeart/2018/5/layout/Centered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737E064E-AD2B-4EFB-8799-C9D87F65E71A}">
      <dgm:prSet/>
      <dgm:spPr/>
      <dgm:t>
        <a:bodyPr/>
        <a:lstStyle/>
        <a:p>
          <a:pPr>
            <a:lnSpc>
              <a:spcPct val="100000"/>
            </a:lnSpc>
            <a:defRPr b="1"/>
          </a:pPr>
          <a:r>
            <a:rPr lang="en-US" b="0" i="0" baseline="0"/>
            <a:t>Onsite visits</a:t>
          </a:r>
          <a:endParaRPr lang="en-US"/>
        </a:p>
      </dgm:t>
    </dgm:pt>
    <dgm:pt modelId="{426CDE9C-2D97-49B7-B261-D2BDF74AADF6}" type="parTrans" cxnId="{6A481A48-8F29-4545-A2ED-B9345415F9F8}">
      <dgm:prSet/>
      <dgm:spPr/>
      <dgm:t>
        <a:bodyPr/>
        <a:lstStyle/>
        <a:p>
          <a:endParaRPr lang="en-US"/>
        </a:p>
      </dgm:t>
    </dgm:pt>
    <dgm:pt modelId="{46601FAD-5E94-438A-A8C8-FEBAC637883D}" type="sibTrans" cxnId="{6A481A48-8F29-4545-A2ED-B9345415F9F8}">
      <dgm:prSet/>
      <dgm:spPr/>
      <dgm:t>
        <a:bodyPr/>
        <a:lstStyle/>
        <a:p>
          <a:endParaRPr lang="en-US"/>
        </a:p>
      </dgm:t>
    </dgm:pt>
    <dgm:pt modelId="{7DDF0169-C254-4F26-8594-D186AC98EBDA}">
      <dgm:prSet/>
      <dgm:spPr/>
      <dgm:t>
        <a:bodyPr/>
        <a:lstStyle/>
        <a:p>
          <a:pPr>
            <a:lnSpc>
              <a:spcPct val="100000"/>
            </a:lnSpc>
          </a:pPr>
          <a:r>
            <a:rPr lang="en-US" b="0" i="0" baseline="0" dirty="0"/>
            <a:t>Limited/Full</a:t>
          </a:r>
          <a:endParaRPr lang="en-US" dirty="0"/>
        </a:p>
      </dgm:t>
    </dgm:pt>
    <dgm:pt modelId="{58E0BB17-FAF0-4B85-828F-DE4F0D522C46}" type="parTrans" cxnId="{EEC07FA3-1EFF-49BB-B3CB-B9414C2F19A6}">
      <dgm:prSet/>
      <dgm:spPr/>
      <dgm:t>
        <a:bodyPr/>
        <a:lstStyle/>
        <a:p>
          <a:endParaRPr lang="en-US"/>
        </a:p>
      </dgm:t>
    </dgm:pt>
    <dgm:pt modelId="{39036066-1EB9-4B08-89C4-9F3F371E5555}" type="sibTrans" cxnId="{EEC07FA3-1EFF-49BB-B3CB-B9414C2F19A6}">
      <dgm:prSet/>
      <dgm:spPr/>
      <dgm:t>
        <a:bodyPr/>
        <a:lstStyle/>
        <a:p>
          <a:endParaRPr lang="en-US"/>
        </a:p>
      </dgm:t>
    </dgm:pt>
    <dgm:pt modelId="{B0C14CF4-7622-47BA-BAE5-D719B01DC1E4}">
      <dgm:prSet/>
      <dgm:spPr/>
      <dgm:t>
        <a:bodyPr/>
        <a:lstStyle/>
        <a:p>
          <a:pPr>
            <a:lnSpc>
              <a:spcPct val="100000"/>
            </a:lnSpc>
            <a:defRPr b="1"/>
          </a:pPr>
          <a:r>
            <a:rPr lang="en-US" b="0" i="0" baseline="0"/>
            <a:t>Training</a:t>
          </a:r>
          <a:endParaRPr lang="en-US"/>
        </a:p>
      </dgm:t>
    </dgm:pt>
    <dgm:pt modelId="{7DD0C69D-CCF7-45BE-B59E-990C3DF43484}" type="parTrans" cxnId="{14FD597F-8738-4821-9DB1-A22B8B367B1A}">
      <dgm:prSet/>
      <dgm:spPr/>
      <dgm:t>
        <a:bodyPr/>
        <a:lstStyle/>
        <a:p>
          <a:endParaRPr lang="en-US"/>
        </a:p>
      </dgm:t>
    </dgm:pt>
    <dgm:pt modelId="{A62946BE-6CBB-4765-A70B-8035AE9546BC}" type="sibTrans" cxnId="{14FD597F-8738-4821-9DB1-A22B8B367B1A}">
      <dgm:prSet/>
      <dgm:spPr/>
      <dgm:t>
        <a:bodyPr/>
        <a:lstStyle/>
        <a:p>
          <a:endParaRPr lang="en-US"/>
        </a:p>
      </dgm:t>
    </dgm:pt>
    <dgm:pt modelId="{9D173523-BF3E-4EF8-A4DA-AE1E55976F8D}">
      <dgm:prSet/>
      <dgm:spPr/>
      <dgm:t>
        <a:bodyPr/>
        <a:lstStyle/>
        <a:p>
          <a:pPr>
            <a:lnSpc>
              <a:spcPct val="100000"/>
            </a:lnSpc>
          </a:pPr>
          <a:r>
            <a:rPr lang="en-US" b="0" i="0" baseline="0"/>
            <a:t>Formal/Informal</a:t>
          </a:r>
          <a:endParaRPr lang="en-US"/>
        </a:p>
      </dgm:t>
    </dgm:pt>
    <dgm:pt modelId="{6CC8292B-7D3C-47A5-BE75-7BA67627D802}" type="parTrans" cxnId="{7A4346EB-50D0-4F62-BC18-8C052A345C4E}">
      <dgm:prSet/>
      <dgm:spPr/>
      <dgm:t>
        <a:bodyPr/>
        <a:lstStyle/>
        <a:p>
          <a:endParaRPr lang="en-US"/>
        </a:p>
      </dgm:t>
    </dgm:pt>
    <dgm:pt modelId="{568429C2-9FA0-44F7-A944-B546D4FBA6B0}" type="sibTrans" cxnId="{7A4346EB-50D0-4F62-BC18-8C052A345C4E}">
      <dgm:prSet/>
      <dgm:spPr/>
      <dgm:t>
        <a:bodyPr/>
        <a:lstStyle/>
        <a:p>
          <a:endParaRPr lang="en-US"/>
        </a:p>
      </dgm:t>
    </dgm:pt>
    <dgm:pt modelId="{06D237DF-9461-44D5-A33D-BDC40F318B4D}">
      <dgm:prSet/>
      <dgm:spPr/>
      <dgm:t>
        <a:bodyPr/>
        <a:lstStyle/>
        <a:p>
          <a:pPr>
            <a:lnSpc>
              <a:spcPct val="100000"/>
            </a:lnSpc>
            <a:defRPr b="1"/>
          </a:pPr>
          <a:r>
            <a:rPr lang="en-US" b="0" i="0" baseline="0"/>
            <a:t>Compliance Assistance</a:t>
          </a:r>
          <a:endParaRPr lang="en-US"/>
        </a:p>
      </dgm:t>
    </dgm:pt>
    <dgm:pt modelId="{9D28A1FC-6ABE-451A-B644-5853925E7949}" type="parTrans" cxnId="{1C14ADC2-0191-443D-9D04-386DE49A3212}">
      <dgm:prSet/>
      <dgm:spPr/>
      <dgm:t>
        <a:bodyPr/>
        <a:lstStyle/>
        <a:p>
          <a:endParaRPr lang="en-US"/>
        </a:p>
      </dgm:t>
    </dgm:pt>
    <dgm:pt modelId="{BF466B25-A968-4A9C-B49A-F5DAE5BA46A8}" type="sibTrans" cxnId="{1C14ADC2-0191-443D-9D04-386DE49A3212}">
      <dgm:prSet/>
      <dgm:spPr/>
      <dgm:t>
        <a:bodyPr/>
        <a:lstStyle/>
        <a:p>
          <a:endParaRPr lang="en-US"/>
        </a:p>
      </dgm:t>
    </dgm:pt>
    <dgm:pt modelId="{1E410911-7DF8-48F7-AE04-4B417F19D60F}">
      <dgm:prSet/>
      <dgm:spPr/>
      <dgm:t>
        <a:bodyPr/>
        <a:lstStyle/>
        <a:p>
          <a:pPr>
            <a:lnSpc>
              <a:spcPct val="100000"/>
            </a:lnSpc>
          </a:pPr>
          <a:r>
            <a:rPr lang="en-US" b="0" i="0" baseline="0"/>
            <a:t>Abatement Advice</a:t>
          </a:r>
          <a:endParaRPr lang="en-US"/>
        </a:p>
      </dgm:t>
    </dgm:pt>
    <dgm:pt modelId="{1E89E344-9F61-4823-94B5-EEADD33752D7}" type="parTrans" cxnId="{DC1FA7F0-2CEE-4AF8-A8C2-5E9361A25BDF}">
      <dgm:prSet/>
      <dgm:spPr/>
      <dgm:t>
        <a:bodyPr/>
        <a:lstStyle/>
        <a:p>
          <a:endParaRPr lang="en-US"/>
        </a:p>
      </dgm:t>
    </dgm:pt>
    <dgm:pt modelId="{B46E6079-8758-49C0-8A29-31E6EEA1D77E}" type="sibTrans" cxnId="{DC1FA7F0-2CEE-4AF8-A8C2-5E9361A25BDF}">
      <dgm:prSet/>
      <dgm:spPr/>
      <dgm:t>
        <a:bodyPr/>
        <a:lstStyle/>
        <a:p>
          <a:endParaRPr lang="en-US"/>
        </a:p>
      </dgm:t>
    </dgm:pt>
    <dgm:pt modelId="{F957393D-251B-47A6-92FF-E01AEFB96824}">
      <dgm:prSet/>
      <dgm:spPr/>
      <dgm:t>
        <a:bodyPr/>
        <a:lstStyle/>
        <a:p>
          <a:pPr>
            <a:lnSpc>
              <a:spcPct val="100000"/>
            </a:lnSpc>
          </a:pPr>
          <a:r>
            <a:rPr lang="en-US" b="0" i="0" baseline="0" dirty="0"/>
            <a:t>Best practices/</a:t>
          </a:r>
        </a:p>
        <a:p>
          <a:pPr>
            <a:lnSpc>
              <a:spcPct val="100000"/>
            </a:lnSpc>
          </a:pPr>
          <a:r>
            <a:rPr lang="en-US" b="0" i="0" baseline="0" dirty="0"/>
            <a:t>recommendations</a:t>
          </a:r>
          <a:endParaRPr lang="en-US" dirty="0"/>
        </a:p>
      </dgm:t>
    </dgm:pt>
    <dgm:pt modelId="{915BF11A-658E-445A-9A85-DEAB591EFBE1}" type="parTrans" cxnId="{E433F59F-663E-4A75-B7A6-DC960D556819}">
      <dgm:prSet/>
      <dgm:spPr/>
      <dgm:t>
        <a:bodyPr/>
        <a:lstStyle/>
        <a:p>
          <a:endParaRPr lang="en-US"/>
        </a:p>
      </dgm:t>
    </dgm:pt>
    <dgm:pt modelId="{8EB88BD5-46D4-401D-AD58-CB11A21C4D49}" type="sibTrans" cxnId="{E433F59F-663E-4A75-B7A6-DC960D556819}">
      <dgm:prSet/>
      <dgm:spPr/>
      <dgm:t>
        <a:bodyPr/>
        <a:lstStyle/>
        <a:p>
          <a:endParaRPr lang="en-US"/>
        </a:p>
      </dgm:t>
    </dgm:pt>
    <dgm:pt modelId="{38B53AE3-A69E-4F68-81E6-ABDC26E4B1F7}">
      <dgm:prSet/>
      <dgm:spPr/>
      <dgm:t>
        <a:bodyPr/>
        <a:lstStyle/>
        <a:p>
          <a:pPr>
            <a:lnSpc>
              <a:spcPct val="100000"/>
            </a:lnSpc>
          </a:pPr>
          <a:r>
            <a:rPr lang="en-US" b="0" i="0" baseline="0"/>
            <a:t>Interpretations</a:t>
          </a:r>
          <a:endParaRPr lang="en-US"/>
        </a:p>
      </dgm:t>
    </dgm:pt>
    <dgm:pt modelId="{34865EE2-BC7B-4C95-8B5B-E92F225ABE60}" type="parTrans" cxnId="{BCFE10EA-D5A3-4B46-9E78-0ADFDA10ED28}">
      <dgm:prSet/>
      <dgm:spPr/>
      <dgm:t>
        <a:bodyPr/>
        <a:lstStyle/>
        <a:p>
          <a:endParaRPr lang="en-US"/>
        </a:p>
      </dgm:t>
    </dgm:pt>
    <dgm:pt modelId="{7594A078-387B-4DAA-AE6B-118FC38E177C}" type="sibTrans" cxnId="{BCFE10EA-D5A3-4B46-9E78-0ADFDA10ED28}">
      <dgm:prSet/>
      <dgm:spPr/>
      <dgm:t>
        <a:bodyPr/>
        <a:lstStyle/>
        <a:p>
          <a:endParaRPr lang="en-US"/>
        </a:p>
      </dgm:t>
    </dgm:pt>
    <dgm:pt modelId="{16E976B2-F46D-4673-B3B5-7EA7EB9A9FCC}">
      <dgm:prSet/>
      <dgm:spPr/>
      <dgm:t>
        <a:bodyPr/>
        <a:lstStyle/>
        <a:p>
          <a:pPr>
            <a:lnSpc>
              <a:spcPct val="100000"/>
            </a:lnSpc>
            <a:defRPr b="1"/>
          </a:pPr>
          <a:r>
            <a:rPr lang="en-US" b="0" i="0" baseline="0"/>
            <a:t>Program Assistance</a:t>
          </a:r>
          <a:endParaRPr lang="en-US"/>
        </a:p>
      </dgm:t>
    </dgm:pt>
    <dgm:pt modelId="{92C4EDEA-8C56-40BC-B910-AE5FA8B6A5A0}" type="parTrans" cxnId="{5B5E51EE-60C9-4748-BF2D-A6EC4FA84608}">
      <dgm:prSet/>
      <dgm:spPr/>
      <dgm:t>
        <a:bodyPr/>
        <a:lstStyle/>
        <a:p>
          <a:endParaRPr lang="en-US"/>
        </a:p>
      </dgm:t>
    </dgm:pt>
    <dgm:pt modelId="{601DAC9F-CF6B-458B-8438-31EE4437D5DF}" type="sibTrans" cxnId="{5B5E51EE-60C9-4748-BF2D-A6EC4FA84608}">
      <dgm:prSet/>
      <dgm:spPr/>
      <dgm:t>
        <a:bodyPr/>
        <a:lstStyle/>
        <a:p>
          <a:endParaRPr lang="en-US"/>
        </a:p>
      </dgm:t>
    </dgm:pt>
    <dgm:pt modelId="{D54252B4-6A2A-4D2C-8003-26CFCAE3DD75}">
      <dgm:prSet/>
      <dgm:spPr/>
      <dgm:t>
        <a:bodyPr/>
        <a:lstStyle/>
        <a:p>
          <a:pPr>
            <a:lnSpc>
              <a:spcPct val="100000"/>
            </a:lnSpc>
            <a:defRPr b="1"/>
          </a:pPr>
          <a:r>
            <a:rPr lang="en-US" b="0" i="0" baseline="0"/>
            <a:t>SHARP</a:t>
          </a:r>
          <a:endParaRPr lang="en-US"/>
        </a:p>
      </dgm:t>
    </dgm:pt>
    <dgm:pt modelId="{5566DA88-584A-4B3C-ACAA-88B50051348F}" type="parTrans" cxnId="{0CF6FB57-1787-42A6-AD8B-DEBDD2D3B43C}">
      <dgm:prSet/>
      <dgm:spPr/>
      <dgm:t>
        <a:bodyPr/>
        <a:lstStyle/>
        <a:p>
          <a:endParaRPr lang="en-US"/>
        </a:p>
      </dgm:t>
    </dgm:pt>
    <dgm:pt modelId="{28C09D9F-0608-4A19-A82D-FD526EBD1BC8}" type="sibTrans" cxnId="{0CF6FB57-1787-42A6-AD8B-DEBDD2D3B43C}">
      <dgm:prSet/>
      <dgm:spPr/>
      <dgm:t>
        <a:bodyPr/>
        <a:lstStyle/>
        <a:p>
          <a:endParaRPr lang="en-US"/>
        </a:p>
      </dgm:t>
    </dgm:pt>
    <dgm:pt modelId="{74DAFE13-8C08-42E4-86C1-AFFFB98B859C}" type="pres">
      <dgm:prSet presAssocID="{F9F6AC93-2FFB-41C4-92AA-B0B99C1A72BC}" presName="root" presStyleCnt="0">
        <dgm:presLayoutVars>
          <dgm:dir/>
          <dgm:resizeHandles val="exact"/>
        </dgm:presLayoutVars>
      </dgm:prSet>
      <dgm:spPr/>
    </dgm:pt>
    <dgm:pt modelId="{70986F9D-3A5B-47CD-9804-3D6A3942F65F}" type="pres">
      <dgm:prSet presAssocID="{737E064E-AD2B-4EFB-8799-C9D87F65E71A}" presName="compNode" presStyleCnt="0"/>
      <dgm:spPr/>
    </dgm:pt>
    <dgm:pt modelId="{95200245-9A3B-45B3-A3CE-99A23D34D6E6}" type="pres">
      <dgm:prSet presAssocID="{737E064E-AD2B-4EFB-8799-C9D87F65E71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
        </a:ext>
      </dgm:extLst>
    </dgm:pt>
    <dgm:pt modelId="{2230B877-D92F-4268-B687-DF51BCC23715}" type="pres">
      <dgm:prSet presAssocID="{737E064E-AD2B-4EFB-8799-C9D87F65E71A}" presName="iconSpace" presStyleCnt="0"/>
      <dgm:spPr/>
    </dgm:pt>
    <dgm:pt modelId="{76AEC379-A522-4A98-AA56-3F2559631EBA}" type="pres">
      <dgm:prSet presAssocID="{737E064E-AD2B-4EFB-8799-C9D87F65E71A}" presName="parTx" presStyleLbl="revTx" presStyleIdx="0" presStyleCnt="10">
        <dgm:presLayoutVars>
          <dgm:chMax val="0"/>
          <dgm:chPref val="0"/>
        </dgm:presLayoutVars>
      </dgm:prSet>
      <dgm:spPr/>
    </dgm:pt>
    <dgm:pt modelId="{94C4D029-AE64-4A44-8B22-19A64F25A71D}" type="pres">
      <dgm:prSet presAssocID="{737E064E-AD2B-4EFB-8799-C9D87F65E71A}" presName="txSpace" presStyleCnt="0"/>
      <dgm:spPr/>
    </dgm:pt>
    <dgm:pt modelId="{C6907E79-652E-49D4-9A44-6385E52A28D5}" type="pres">
      <dgm:prSet presAssocID="{737E064E-AD2B-4EFB-8799-C9D87F65E71A}" presName="desTx" presStyleLbl="revTx" presStyleIdx="1" presStyleCnt="10">
        <dgm:presLayoutVars/>
      </dgm:prSet>
      <dgm:spPr/>
    </dgm:pt>
    <dgm:pt modelId="{8DE4AEE1-1B48-43C4-AA90-B08AF64A9363}" type="pres">
      <dgm:prSet presAssocID="{46601FAD-5E94-438A-A8C8-FEBAC637883D}" presName="sibTrans" presStyleCnt="0"/>
      <dgm:spPr/>
    </dgm:pt>
    <dgm:pt modelId="{6EA9A899-AF52-47DD-84CA-45D970120EB9}" type="pres">
      <dgm:prSet presAssocID="{B0C14CF4-7622-47BA-BAE5-D719B01DC1E4}" presName="compNode" presStyleCnt="0"/>
      <dgm:spPr/>
    </dgm:pt>
    <dgm:pt modelId="{BCDB178D-0690-4AAC-856A-ABB79624CBDA}" type="pres">
      <dgm:prSet presAssocID="{B0C14CF4-7622-47BA-BAE5-D719B01DC1E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4D0C6B92-FDC2-4FB3-95BB-5CBA0C2BF95B}" type="pres">
      <dgm:prSet presAssocID="{B0C14CF4-7622-47BA-BAE5-D719B01DC1E4}" presName="iconSpace" presStyleCnt="0"/>
      <dgm:spPr/>
    </dgm:pt>
    <dgm:pt modelId="{07C1026B-28B2-4306-A028-5760CE25AC45}" type="pres">
      <dgm:prSet presAssocID="{B0C14CF4-7622-47BA-BAE5-D719B01DC1E4}" presName="parTx" presStyleLbl="revTx" presStyleIdx="2" presStyleCnt="10">
        <dgm:presLayoutVars>
          <dgm:chMax val="0"/>
          <dgm:chPref val="0"/>
        </dgm:presLayoutVars>
      </dgm:prSet>
      <dgm:spPr/>
    </dgm:pt>
    <dgm:pt modelId="{7F80551F-97C2-44FB-9E75-E9223878CE15}" type="pres">
      <dgm:prSet presAssocID="{B0C14CF4-7622-47BA-BAE5-D719B01DC1E4}" presName="txSpace" presStyleCnt="0"/>
      <dgm:spPr/>
    </dgm:pt>
    <dgm:pt modelId="{9F963287-1D58-4637-BC6A-3C65820D3EC3}" type="pres">
      <dgm:prSet presAssocID="{B0C14CF4-7622-47BA-BAE5-D719B01DC1E4}" presName="desTx" presStyleLbl="revTx" presStyleIdx="3" presStyleCnt="10">
        <dgm:presLayoutVars/>
      </dgm:prSet>
      <dgm:spPr/>
    </dgm:pt>
    <dgm:pt modelId="{6A7DD400-B656-4316-85C7-3EA342437328}" type="pres">
      <dgm:prSet presAssocID="{A62946BE-6CBB-4765-A70B-8035AE9546BC}" presName="sibTrans" presStyleCnt="0"/>
      <dgm:spPr/>
    </dgm:pt>
    <dgm:pt modelId="{4FA83F6D-075C-4AA8-A67E-5E74BF87AD18}" type="pres">
      <dgm:prSet presAssocID="{06D237DF-9461-44D5-A33D-BDC40F318B4D}" presName="compNode" presStyleCnt="0"/>
      <dgm:spPr/>
    </dgm:pt>
    <dgm:pt modelId="{AAE846BC-C609-4419-9A16-31EDB704DE70}" type="pres">
      <dgm:prSet presAssocID="{06D237DF-9461-44D5-A33D-BDC40F318B4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0B4928AA-A2DB-4655-95DC-841557F3D3C7}" type="pres">
      <dgm:prSet presAssocID="{06D237DF-9461-44D5-A33D-BDC40F318B4D}" presName="iconSpace" presStyleCnt="0"/>
      <dgm:spPr/>
    </dgm:pt>
    <dgm:pt modelId="{B2C2B78C-E614-48C0-8428-7A2D3E6D1681}" type="pres">
      <dgm:prSet presAssocID="{06D237DF-9461-44D5-A33D-BDC40F318B4D}" presName="parTx" presStyleLbl="revTx" presStyleIdx="4" presStyleCnt="10">
        <dgm:presLayoutVars>
          <dgm:chMax val="0"/>
          <dgm:chPref val="0"/>
        </dgm:presLayoutVars>
      </dgm:prSet>
      <dgm:spPr/>
    </dgm:pt>
    <dgm:pt modelId="{44068E9B-18F7-4EC3-865F-BB9EAB3FF5DB}" type="pres">
      <dgm:prSet presAssocID="{06D237DF-9461-44D5-A33D-BDC40F318B4D}" presName="txSpace" presStyleCnt="0"/>
      <dgm:spPr/>
    </dgm:pt>
    <dgm:pt modelId="{2A67A7DC-5ED9-494D-8B95-5BFF4DEAF0EE}" type="pres">
      <dgm:prSet presAssocID="{06D237DF-9461-44D5-A33D-BDC40F318B4D}" presName="desTx" presStyleLbl="revTx" presStyleIdx="5" presStyleCnt="10">
        <dgm:presLayoutVars/>
      </dgm:prSet>
      <dgm:spPr/>
    </dgm:pt>
    <dgm:pt modelId="{F892B4EB-6AE9-4E8D-AF64-B23CDF1D2002}" type="pres">
      <dgm:prSet presAssocID="{BF466B25-A968-4A9C-B49A-F5DAE5BA46A8}" presName="sibTrans" presStyleCnt="0"/>
      <dgm:spPr/>
    </dgm:pt>
    <dgm:pt modelId="{D534523E-066C-47F5-BE50-452D2CAEBA44}" type="pres">
      <dgm:prSet presAssocID="{16E976B2-F46D-4673-B3B5-7EA7EB9A9FCC}" presName="compNode" presStyleCnt="0"/>
      <dgm:spPr/>
    </dgm:pt>
    <dgm:pt modelId="{8F8B244D-E482-43DF-8CBF-9224041E5B0B}" type="pres">
      <dgm:prSet presAssocID="{16E976B2-F46D-4673-B3B5-7EA7EB9A9FC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l center"/>
        </a:ext>
      </dgm:extLst>
    </dgm:pt>
    <dgm:pt modelId="{ACB10EE8-321B-413F-BB46-8CF03D482570}" type="pres">
      <dgm:prSet presAssocID="{16E976B2-F46D-4673-B3B5-7EA7EB9A9FCC}" presName="iconSpace" presStyleCnt="0"/>
      <dgm:spPr/>
    </dgm:pt>
    <dgm:pt modelId="{3E95223A-E1DB-41B7-A66E-DFA1AD673C6F}" type="pres">
      <dgm:prSet presAssocID="{16E976B2-F46D-4673-B3B5-7EA7EB9A9FCC}" presName="parTx" presStyleLbl="revTx" presStyleIdx="6" presStyleCnt="10">
        <dgm:presLayoutVars>
          <dgm:chMax val="0"/>
          <dgm:chPref val="0"/>
        </dgm:presLayoutVars>
      </dgm:prSet>
      <dgm:spPr/>
    </dgm:pt>
    <dgm:pt modelId="{272B663D-F76A-4382-8731-64C98EEAB7EF}" type="pres">
      <dgm:prSet presAssocID="{16E976B2-F46D-4673-B3B5-7EA7EB9A9FCC}" presName="txSpace" presStyleCnt="0"/>
      <dgm:spPr/>
    </dgm:pt>
    <dgm:pt modelId="{BDFDA09B-BD9E-4FC2-9D5F-424E48F51AB6}" type="pres">
      <dgm:prSet presAssocID="{16E976B2-F46D-4673-B3B5-7EA7EB9A9FCC}" presName="desTx" presStyleLbl="revTx" presStyleIdx="7" presStyleCnt="10">
        <dgm:presLayoutVars/>
      </dgm:prSet>
      <dgm:spPr/>
    </dgm:pt>
    <dgm:pt modelId="{A2EB45F3-CC2A-41FE-8F30-277BCC008786}" type="pres">
      <dgm:prSet presAssocID="{601DAC9F-CF6B-458B-8438-31EE4437D5DF}" presName="sibTrans" presStyleCnt="0"/>
      <dgm:spPr/>
    </dgm:pt>
    <dgm:pt modelId="{A85CB4CF-562D-4E65-AFFA-53CC80ED8AF0}" type="pres">
      <dgm:prSet presAssocID="{D54252B4-6A2A-4D2C-8003-26CFCAE3DD75}" presName="compNode" presStyleCnt="0"/>
      <dgm:spPr/>
    </dgm:pt>
    <dgm:pt modelId="{737F0693-B52F-4E20-B021-11062E7ECFFF}" type="pres">
      <dgm:prSet presAssocID="{D54252B4-6A2A-4D2C-8003-26CFCAE3DD7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issors"/>
        </a:ext>
      </dgm:extLst>
    </dgm:pt>
    <dgm:pt modelId="{9B383A35-9EFD-4BF2-B01B-77EAD3A795A6}" type="pres">
      <dgm:prSet presAssocID="{D54252B4-6A2A-4D2C-8003-26CFCAE3DD75}" presName="iconSpace" presStyleCnt="0"/>
      <dgm:spPr/>
    </dgm:pt>
    <dgm:pt modelId="{3EFF7EC2-6FFE-45CE-9C90-5579B1972CB8}" type="pres">
      <dgm:prSet presAssocID="{D54252B4-6A2A-4D2C-8003-26CFCAE3DD75}" presName="parTx" presStyleLbl="revTx" presStyleIdx="8" presStyleCnt="10">
        <dgm:presLayoutVars>
          <dgm:chMax val="0"/>
          <dgm:chPref val="0"/>
        </dgm:presLayoutVars>
      </dgm:prSet>
      <dgm:spPr/>
    </dgm:pt>
    <dgm:pt modelId="{67730696-76FC-4499-99B6-AFF042D87E86}" type="pres">
      <dgm:prSet presAssocID="{D54252B4-6A2A-4D2C-8003-26CFCAE3DD75}" presName="txSpace" presStyleCnt="0"/>
      <dgm:spPr/>
    </dgm:pt>
    <dgm:pt modelId="{F7B78A05-F436-488C-BF06-8E11F971E064}" type="pres">
      <dgm:prSet presAssocID="{D54252B4-6A2A-4D2C-8003-26CFCAE3DD75}" presName="desTx" presStyleLbl="revTx" presStyleIdx="9" presStyleCnt="10">
        <dgm:presLayoutVars/>
      </dgm:prSet>
      <dgm:spPr/>
    </dgm:pt>
  </dgm:ptLst>
  <dgm:cxnLst>
    <dgm:cxn modelId="{6AA7990F-1E10-4DAF-83F5-ECB95F2ED697}" type="presOf" srcId="{38B53AE3-A69E-4F68-81E6-ABDC26E4B1F7}" destId="{2A67A7DC-5ED9-494D-8B95-5BFF4DEAF0EE}" srcOrd="0" destOrd="2" presId="urn:microsoft.com/office/officeart/2018/5/layout/CenteredIconLabelDescriptionList"/>
    <dgm:cxn modelId="{BDCC7244-4B73-4774-9D5E-8D85A548420B}" type="presOf" srcId="{9D173523-BF3E-4EF8-A4DA-AE1E55976F8D}" destId="{9F963287-1D58-4637-BC6A-3C65820D3EC3}" srcOrd="0" destOrd="0" presId="urn:microsoft.com/office/officeart/2018/5/layout/CenteredIconLabelDescriptionList"/>
    <dgm:cxn modelId="{6A481A48-8F29-4545-A2ED-B9345415F9F8}" srcId="{F9F6AC93-2FFB-41C4-92AA-B0B99C1A72BC}" destId="{737E064E-AD2B-4EFB-8799-C9D87F65E71A}" srcOrd="0" destOrd="0" parTransId="{426CDE9C-2D97-49B7-B261-D2BDF74AADF6}" sibTransId="{46601FAD-5E94-438A-A8C8-FEBAC637883D}"/>
    <dgm:cxn modelId="{BEC42851-01E1-4264-A7C3-4FBD925D9029}" type="presOf" srcId="{B0C14CF4-7622-47BA-BAE5-D719B01DC1E4}" destId="{07C1026B-28B2-4306-A028-5760CE25AC45}" srcOrd="0" destOrd="0" presId="urn:microsoft.com/office/officeart/2018/5/layout/CenteredIconLabelDescriptionList"/>
    <dgm:cxn modelId="{0CF6FB57-1787-42A6-AD8B-DEBDD2D3B43C}" srcId="{F9F6AC93-2FFB-41C4-92AA-B0B99C1A72BC}" destId="{D54252B4-6A2A-4D2C-8003-26CFCAE3DD75}" srcOrd="4" destOrd="0" parTransId="{5566DA88-584A-4B3C-ACAA-88B50051348F}" sibTransId="{28C09D9F-0608-4A19-A82D-FD526EBD1BC8}"/>
    <dgm:cxn modelId="{35331A59-B2DF-411E-BA57-B367AD4F3A8C}" type="presOf" srcId="{16E976B2-F46D-4673-B3B5-7EA7EB9A9FCC}" destId="{3E95223A-E1DB-41B7-A66E-DFA1AD673C6F}" srcOrd="0" destOrd="0" presId="urn:microsoft.com/office/officeart/2018/5/layout/CenteredIconLabelDescriptionList"/>
    <dgm:cxn modelId="{14FD597F-8738-4821-9DB1-A22B8B367B1A}" srcId="{F9F6AC93-2FFB-41C4-92AA-B0B99C1A72BC}" destId="{B0C14CF4-7622-47BA-BAE5-D719B01DC1E4}" srcOrd="1" destOrd="0" parTransId="{7DD0C69D-CCF7-45BE-B59E-990C3DF43484}" sibTransId="{A62946BE-6CBB-4765-A70B-8035AE9546BC}"/>
    <dgm:cxn modelId="{C4AB2585-4E86-4798-8506-457D0F82585F}" type="presOf" srcId="{D54252B4-6A2A-4D2C-8003-26CFCAE3DD75}" destId="{3EFF7EC2-6FFE-45CE-9C90-5579B1972CB8}" srcOrd="0" destOrd="0" presId="urn:microsoft.com/office/officeart/2018/5/layout/CenteredIconLabelDescriptionList"/>
    <dgm:cxn modelId="{D3BE0D87-C55C-4461-A0BD-5C2851B4FBE8}" type="presOf" srcId="{06D237DF-9461-44D5-A33D-BDC40F318B4D}" destId="{B2C2B78C-E614-48C0-8428-7A2D3E6D1681}" srcOrd="0" destOrd="0" presId="urn:microsoft.com/office/officeart/2018/5/layout/CenteredIconLabelDescriptionList"/>
    <dgm:cxn modelId="{E433F59F-663E-4A75-B7A6-DC960D556819}" srcId="{06D237DF-9461-44D5-A33D-BDC40F318B4D}" destId="{F957393D-251B-47A6-92FF-E01AEFB96824}" srcOrd="1" destOrd="0" parTransId="{915BF11A-658E-445A-9A85-DEAB591EFBE1}" sibTransId="{8EB88BD5-46D4-401D-AD58-CB11A21C4D49}"/>
    <dgm:cxn modelId="{78F51DA0-8D41-4806-8A83-4E03097C1208}" type="presOf" srcId="{F957393D-251B-47A6-92FF-E01AEFB96824}" destId="{2A67A7DC-5ED9-494D-8B95-5BFF4DEAF0EE}" srcOrd="0" destOrd="1" presId="urn:microsoft.com/office/officeart/2018/5/layout/CenteredIconLabelDescriptionList"/>
    <dgm:cxn modelId="{EEC07FA3-1EFF-49BB-B3CB-B9414C2F19A6}" srcId="{737E064E-AD2B-4EFB-8799-C9D87F65E71A}" destId="{7DDF0169-C254-4F26-8594-D186AC98EBDA}" srcOrd="0" destOrd="0" parTransId="{58E0BB17-FAF0-4B85-828F-DE4F0D522C46}" sibTransId="{39036066-1EB9-4B08-89C4-9F3F371E5555}"/>
    <dgm:cxn modelId="{98E2C7AE-B145-432D-B4C2-2C90673B72E6}" type="presOf" srcId="{7DDF0169-C254-4F26-8594-D186AC98EBDA}" destId="{C6907E79-652E-49D4-9A44-6385E52A28D5}" srcOrd="0" destOrd="0" presId="urn:microsoft.com/office/officeart/2018/5/layout/CenteredIconLabelDescriptionList"/>
    <dgm:cxn modelId="{96D904C2-F6DC-44A1-A682-B9F1548E6CCA}" type="presOf" srcId="{F9F6AC93-2FFB-41C4-92AA-B0B99C1A72BC}" destId="{74DAFE13-8C08-42E4-86C1-AFFFB98B859C}" srcOrd="0" destOrd="0" presId="urn:microsoft.com/office/officeart/2018/5/layout/CenteredIconLabelDescriptionList"/>
    <dgm:cxn modelId="{1C14ADC2-0191-443D-9D04-386DE49A3212}" srcId="{F9F6AC93-2FFB-41C4-92AA-B0B99C1A72BC}" destId="{06D237DF-9461-44D5-A33D-BDC40F318B4D}" srcOrd="2" destOrd="0" parTransId="{9D28A1FC-6ABE-451A-B644-5853925E7949}" sibTransId="{BF466B25-A968-4A9C-B49A-F5DAE5BA46A8}"/>
    <dgm:cxn modelId="{79CFD0D0-E10B-462D-9EA1-1DD12BE1E41C}" type="presOf" srcId="{737E064E-AD2B-4EFB-8799-C9D87F65E71A}" destId="{76AEC379-A522-4A98-AA56-3F2559631EBA}" srcOrd="0" destOrd="0" presId="urn:microsoft.com/office/officeart/2018/5/layout/CenteredIconLabelDescriptionList"/>
    <dgm:cxn modelId="{BCFE10EA-D5A3-4B46-9E78-0ADFDA10ED28}" srcId="{06D237DF-9461-44D5-A33D-BDC40F318B4D}" destId="{38B53AE3-A69E-4F68-81E6-ABDC26E4B1F7}" srcOrd="2" destOrd="0" parTransId="{34865EE2-BC7B-4C95-8B5B-E92F225ABE60}" sibTransId="{7594A078-387B-4DAA-AE6B-118FC38E177C}"/>
    <dgm:cxn modelId="{7A4346EB-50D0-4F62-BC18-8C052A345C4E}" srcId="{B0C14CF4-7622-47BA-BAE5-D719B01DC1E4}" destId="{9D173523-BF3E-4EF8-A4DA-AE1E55976F8D}" srcOrd="0" destOrd="0" parTransId="{6CC8292B-7D3C-47A5-BE75-7BA67627D802}" sibTransId="{568429C2-9FA0-44F7-A944-B546D4FBA6B0}"/>
    <dgm:cxn modelId="{73B7B5EB-1ED7-4FF6-B638-B0A02A39BAB2}" type="presOf" srcId="{1E410911-7DF8-48F7-AE04-4B417F19D60F}" destId="{2A67A7DC-5ED9-494D-8B95-5BFF4DEAF0EE}" srcOrd="0" destOrd="0" presId="urn:microsoft.com/office/officeart/2018/5/layout/CenteredIconLabelDescriptionList"/>
    <dgm:cxn modelId="{5B5E51EE-60C9-4748-BF2D-A6EC4FA84608}" srcId="{F9F6AC93-2FFB-41C4-92AA-B0B99C1A72BC}" destId="{16E976B2-F46D-4673-B3B5-7EA7EB9A9FCC}" srcOrd="3" destOrd="0" parTransId="{92C4EDEA-8C56-40BC-B910-AE5FA8B6A5A0}" sibTransId="{601DAC9F-CF6B-458B-8438-31EE4437D5DF}"/>
    <dgm:cxn modelId="{DC1FA7F0-2CEE-4AF8-A8C2-5E9361A25BDF}" srcId="{06D237DF-9461-44D5-A33D-BDC40F318B4D}" destId="{1E410911-7DF8-48F7-AE04-4B417F19D60F}" srcOrd="0" destOrd="0" parTransId="{1E89E344-9F61-4823-94B5-EEADD33752D7}" sibTransId="{B46E6079-8758-49C0-8A29-31E6EEA1D77E}"/>
    <dgm:cxn modelId="{9128556C-51C9-4663-99C3-3540A574110D}" type="presParOf" srcId="{74DAFE13-8C08-42E4-86C1-AFFFB98B859C}" destId="{70986F9D-3A5B-47CD-9804-3D6A3942F65F}" srcOrd="0" destOrd="0" presId="urn:microsoft.com/office/officeart/2018/5/layout/CenteredIconLabelDescriptionList"/>
    <dgm:cxn modelId="{07B52708-C3C8-4254-9927-64056DC792E4}" type="presParOf" srcId="{70986F9D-3A5B-47CD-9804-3D6A3942F65F}" destId="{95200245-9A3B-45B3-A3CE-99A23D34D6E6}" srcOrd="0" destOrd="0" presId="urn:microsoft.com/office/officeart/2018/5/layout/CenteredIconLabelDescriptionList"/>
    <dgm:cxn modelId="{5A88A132-EACA-46E8-AEF7-85FC138C60CE}" type="presParOf" srcId="{70986F9D-3A5B-47CD-9804-3D6A3942F65F}" destId="{2230B877-D92F-4268-B687-DF51BCC23715}" srcOrd="1" destOrd="0" presId="urn:microsoft.com/office/officeart/2018/5/layout/CenteredIconLabelDescriptionList"/>
    <dgm:cxn modelId="{72E2353D-60AA-477B-B6D9-5B27F0DEDF12}" type="presParOf" srcId="{70986F9D-3A5B-47CD-9804-3D6A3942F65F}" destId="{76AEC379-A522-4A98-AA56-3F2559631EBA}" srcOrd="2" destOrd="0" presId="urn:microsoft.com/office/officeart/2018/5/layout/CenteredIconLabelDescriptionList"/>
    <dgm:cxn modelId="{8984EC83-2BA3-4568-A40C-E7B26DA3DE90}" type="presParOf" srcId="{70986F9D-3A5B-47CD-9804-3D6A3942F65F}" destId="{94C4D029-AE64-4A44-8B22-19A64F25A71D}" srcOrd="3" destOrd="0" presId="urn:microsoft.com/office/officeart/2018/5/layout/CenteredIconLabelDescriptionList"/>
    <dgm:cxn modelId="{51092826-D0B4-4941-AE1F-750493434E08}" type="presParOf" srcId="{70986F9D-3A5B-47CD-9804-3D6A3942F65F}" destId="{C6907E79-652E-49D4-9A44-6385E52A28D5}" srcOrd="4" destOrd="0" presId="urn:microsoft.com/office/officeart/2018/5/layout/CenteredIconLabelDescriptionList"/>
    <dgm:cxn modelId="{17EB5495-4A3B-486D-981A-8D4B1B4C7D59}" type="presParOf" srcId="{74DAFE13-8C08-42E4-86C1-AFFFB98B859C}" destId="{8DE4AEE1-1B48-43C4-AA90-B08AF64A9363}" srcOrd="1" destOrd="0" presId="urn:microsoft.com/office/officeart/2018/5/layout/CenteredIconLabelDescriptionList"/>
    <dgm:cxn modelId="{D8114079-B4B8-409A-8323-2AAFBF1B3969}" type="presParOf" srcId="{74DAFE13-8C08-42E4-86C1-AFFFB98B859C}" destId="{6EA9A899-AF52-47DD-84CA-45D970120EB9}" srcOrd="2" destOrd="0" presId="urn:microsoft.com/office/officeart/2018/5/layout/CenteredIconLabelDescriptionList"/>
    <dgm:cxn modelId="{EE4BD5E7-8FBE-409D-95E7-862357105089}" type="presParOf" srcId="{6EA9A899-AF52-47DD-84CA-45D970120EB9}" destId="{BCDB178D-0690-4AAC-856A-ABB79624CBDA}" srcOrd="0" destOrd="0" presId="urn:microsoft.com/office/officeart/2018/5/layout/CenteredIconLabelDescriptionList"/>
    <dgm:cxn modelId="{12A951EF-46A4-4D4F-94FB-C3433CE37129}" type="presParOf" srcId="{6EA9A899-AF52-47DD-84CA-45D970120EB9}" destId="{4D0C6B92-FDC2-4FB3-95BB-5CBA0C2BF95B}" srcOrd="1" destOrd="0" presId="urn:microsoft.com/office/officeart/2018/5/layout/CenteredIconLabelDescriptionList"/>
    <dgm:cxn modelId="{098F3E4A-F72C-4931-AD57-3CB6880524F1}" type="presParOf" srcId="{6EA9A899-AF52-47DD-84CA-45D970120EB9}" destId="{07C1026B-28B2-4306-A028-5760CE25AC45}" srcOrd="2" destOrd="0" presId="urn:microsoft.com/office/officeart/2018/5/layout/CenteredIconLabelDescriptionList"/>
    <dgm:cxn modelId="{6E4C97C0-AEEC-46B2-AB92-5393A63375DE}" type="presParOf" srcId="{6EA9A899-AF52-47DD-84CA-45D970120EB9}" destId="{7F80551F-97C2-44FB-9E75-E9223878CE15}" srcOrd="3" destOrd="0" presId="urn:microsoft.com/office/officeart/2018/5/layout/CenteredIconLabelDescriptionList"/>
    <dgm:cxn modelId="{B0E1B294-FB5E-4FE7-870B-37D827AF38F6}" type="presParOf" srcId="{6EA9A899-AF52-47DD-84CA-45D970120EB9}" destId="{9F963287-1D58-4637-BC6A-3C65820D3EC3}" srcOrd="4" destOrd="0" presId="urn:microsoft.com/office/officeart/2018/5/layout/CenteredIconLabelDescriptionList"/>
    <dgm:cxn modelId="{817A8415-6238-4130-8BFE-2820D4FCEF7F}" type="presParOf" srcId="{74DAFE13-8C08-42E4-86C1-AFFFB98B859C}" destId="{6A7DD400-B656-4316-85C7-3EA342437328}" srcOrd="3" destOrd="0" presId="urn:microsoft.com/office/officeart/2018/5/layout/CenteredIconLabelDescriptionList"/>
    <dgm:cxn modelId="{A594F9D8-5DF4-4D54-A7DC-B30ECF519DA7}" type="presParOf" srcId="{74DAFE13-8C08-42E4-86C1-AFFFB98B859C}" destId="{4FA83F6D-075C-4AA8-A67E-5E74BF87AD18}" srcOrd="4" destOrd="0" presId="urn:microsoft.com/office/officeart/2018/5/layout/CenteredIconLabelDescriptionList"/>
    <dgm:cxn modelId="{9E043A71-EDA1-471E-B879-29D788F0E442}" type="presParOf" srcId="{4FA83F6D-075C-4AA8-A67E-5E74BF87AD18}" destId="{AAE846BC-C609-4419-9A16-31EDB704DE70}" srcOrd="0" destOrd="0" presId="urn:microsoft.com/office/officeart/2018/5/layout/CenteredIconLabelDescriptionList"/>
    <dgm:cxn modelId="{6714BA34-9585-4DCF-A07C-FB4C8BFA7F41}" type="presParOf" srcId="{4FA83F6D-075C-4AA8-A67E-5E74BF87AD18}" destId="{0B4928AA-A2DB-4655-95DC-841557F3D3C7}" srcOrd="1" destOrd="0" presId="urn:microsoft.com/office/officeart/2018/5/layout/CenteredIconLabelDescriptionList"/>
    <dgm:cxn modelId="{D90160EF-09B4-4DEA-A791-9C531165F365}" type="presParOf" srcId="{4FA83F6D-075C-4AA8-A67E-5E74BF87AD18}" destId="{B2C2B78C-E614-48C0-8428-7A2D3E6D1681}" srcOrd="2" destOrd="0" presId="urn:microsoft.com/office/officeart/2018/5/layout/CenteredIconLabelDescriptionList"/>
    <dgm:cxn modelId="{501484E7-41A6-433C-9BC0-16CEA69D59AE}" type="presParOf" srcId="{4FA83F6D-075C-4AA8-A67E-5E74BF87AD18}" destId="{44068E9B-18F7-4EC3-865F-BB9EAB3FF5DB}" srcOrd="3" destOrd="0" presId="urn:microsoft.com/office/officeart/2018/5/layout/CenteredIconLabelDescriptionList"/>
    <dgm:cxn modelId="{2E7256A4-1A52-4D96-B498-07ACD94FF3AA}" type="presParOf" srcId="{4FA83F6D-075C-4AA8-A67E-5E74BF87AD18}" destId="{2A67A7DC-5ED9-494D-8B95-5BFF4DEAF0EE}" srcOrd="4" destOrd="0" presId="urn:microsoft.com/office/officeart/2018/5/layout/CenteredIconLabelDescriptionList"/>
    <dgm:cxn modelId="{C0BAF1C0-F497-4C06-B233-5AB579AEC524}" type="presParOf" srcId="{74DAFE13-8C08-42E4-86C1-AFFFB98B859C}" destId="{F892B4EB-6AE9-4E8D-AF64-B23CDF1D2002}" srcOrd="5" destOrd="0" presId="urn:microsoft.com/office/officeart/2018/5/layout/CenteredIconLabelDescriptionList"/>
    <dgm:cxn modelId="{18BD1974-01E9-45AD-95F1-811F8FF93211}" type="presParOf" srcId="{74DAFE13-8C08-42E4-86C1-AFFFB98B859C}" destId="{D534523E-066C-47F5-BE50-452D2CAEBA44}" srcOrd="6" destOrd="0" presId="urn:microsoft.com/office/officeart/2018/5/layout/CenteredIconLabelDescriptionList"/>
    <dgm:cxn modelId="{C42EA2D5-C08B-4324-8499-B249146C59F0}" type="presParOf" srcId="{D534523E-066C-47F5-BE50-452D2CAEBA44}" destId="{8F8B244D-E482-43DF-8CBF-9224041E5B0B}" srcOrd="0" destOrd="0" presId="urn:microsoft.com/office/officeart/2018/5/layout/CenteredIconLabelDescriptionList"/>
    <dgm:cxn modelId="{15EF05E4-6CE1-46B4-9491-A1D77AD7EAC0}" type="presParOf" srcId="{D534523E-066C-47F5-BE50-452D2CAEBA44}" destId="{ACB10EE8-321B-413F-BB46-8CF03D482570}" srcOrd="1" destOrd="0" presId="urn:microsoft.com/office/officeart/2018/5/layout/CenteredIconLabelDescriptionList"/>
    <dgm:cxn modelId="{D066A4E7-9005-48DE-8819-46D543D76E62}" type="presParOf" srcId="{D534523E-066C-47F5-BE50-452D2CAEBA44}" destId="{3E95223A-E1DB-41B7-A66E-DFA1AD673C6F}" srcOrd="2" destOrd="0" presId="urn:microsoft.com/office/officeart/2018/5/layout/CenteredIconLabelDescriptionList"/>
    <dgm:cxn modelId="{852E38D8-60AE-454C-87BE-A61517B04B38}" type="presParOf" srcId="{D534523E-066C-47F5-BE50-452D2CAEBA44}" destId="{272B663D-F76A-4382-8731-64C98EEAB7EF}" srcOrd="3" destOrd="0" presId="urn:microsoft.com/office/officeart/2018/5/layout/CenteredIconLabelDescriptionList"/>
    <dgm:cxn modelId="{25B66AF7-9CE8-488A-96D0-FFF6931BF400}" type="presParOf" srcId="{D534523E-066C-47F5-BE50-452D2CAEBA44}" destId="{BDFDA09B-BD9E-4FC2-9D5F-424E48F51AB6}" srcOrd="4" destOrd="0" presId="urn:microsoft.com/office/officeart/2018/5/layout/CenteredIconLabelDescriptionList"/>
    <dgm:cxn modelId="{9C8D7953-1F34-4155-B954-112371885490}" type="presParOf" srcId="{74DAFE13-8C08-42E4-86C1-AFFFB98B859C}" destId="{A2EB45F3-CC2A-41FE-8F30-277BCC008786}" srcOrd="7" destOrd="0" presId="urn:microsoft.com/office/officeart/2018/5/layout/CenteredIconLabelDescriptionList"/>
    <dgm:cxn modelId="{DBD8A36C-63C1-43B6-A88D-8CF4727EB7DA}" type="presParOf" srcId="{74DAFE13-8C08-42E4-86C1-AFFFB98B859C}" destId="{A85CB4CF-562D-4E65-AFFA-53CC80ED8AF0}" srcOrd="8" destOrd="0" presId="urn:microsoft.com/office/officeart/2018/5/layout/CenteredIconLabelDescriptionList"/>
    <dgm:cxn modelId="{EAAFDB04-8E02-4FB3-AEC8-8A2E0DF38454}" type="presParOf" srcId="{A85CB4CF-562D-4E65-AFFA-53CC80ED8AF0}" destId="{737F0693-B52F-4E20-B021-11062E7ECFFF}" srcOrd="0" destOrd="0" presId="urn:microsoft.com/office/officeart/2018/5/layout/CenteredIconLabelDescriptionList"/>
    <dgm:cxn modelId="{49C610F2-5129-4F21-A34A-98D2A28AE72C}" type="presParOf" srcId="{A85CB4CF-562D-4E65-AFFA-53CC80ED8AF0}" destId="{9B383A35-9EFD-4BF2-B01B-77EAD3A795A6}" srcOrd="1" destOrd="0" presId="urn:microsoft.com/office/officeart/2018/5/layout/CenteredIconLabelDescriptionList"/>
    <dgm:cxn modelId="{584B120C-6437-4727-B3E6-27C02FC1356C}" type="presParOf" srcId="{A85CB4CF-562D-4E65-AFFA-53CC80ED8AF0}" destId="{3EFF7EC2-6FFE-45CE-9C90-5579B1972CB8}" srcOrd="2" destOrd="0" presId="urn:microsoft.com/office/officeart/2018/5/layout/CenteredIconLabelDescriptionList"/>
    <dgm:cxn modelId="{8FDB8C18-1A62-4674-9E9F-63D41A60DEBA}" type="presParOf" srcId="{A85CB4CF-562D-4E65-AFFA-53CC80ED8AF0}" destId="{67730696-76FC-4499-99B6-AFF042D87E86}" srcOrd="3" destOrd="0" presId="urn:microsoft.com/office/officeart/2018/5/layout/CenteredIconLabelDescriptionList"/>
    <dgm:cxn modelId="{6B1CC04D-29E1-4934-8406-A72E858238B2}" type="presParOf" srcId="{A85CB4CF-562D-4E65-AFFA-53CC80ED8AF0}" destId="{F7B78A05-F436-488C-BF06-8E11F971E064}"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DE9C75-B282-417A-82C3-170008FCEB9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6E0FB74C-603A-45BA-9C07-6A0F7A7D9D09}">
      <dgm:prSet/>
      <dgm:spPr/>
      <dgm:t>
        <a:bodyPr/>
        <a:lstStyle/>
        <a:p>
          <a:r>
            <a:rPr lang="en-US"/>
            <a:t>Sarah Smith</a:t>
          </a:r>
        </a:p>
      </dgm:t>
    </dgm:pt>
    <dgm:pt modelId="{235F4BC2-152C-449C-AB57-AE841B7B9677}" type="parTrans" cxnId="{A7A88D88-CDC7-4D45-B68F-CE23649B37F2}">
      <dgm:prSet/>
      <dgm:spPr/>
      <dgm:t>
        <a:bodyPr/>
        <a:lstStyle/>
        <a:p>
          <a:endParaRPr lang="en-US"/>
        </a:p>
      </dgm:t>
    </dgm:pt>
    <dgm:pt modelId="{101516EC-663C-4908-AF80-30B41EEBA843}" type="sibTrans" cxnId="{A7A88D88-CDC7-4D45-B68F-CE23649B37F2}">
      <dgm:prSet/>
      <dgm:spPr/>
      <dgm:t>
        <a:bodyPr/>
        <a:lstStyle/>
        <a:p>
          <a:endParaRPr lang="en-US"/>
        </a:p>
      </dgm:t>
    </dgm:pt>
    <dgm:pt modelId="{C367B922-9D41-442C-ABCA-CCD549E657E6}">
      <dgm:prSet/>
      <dgm:spPr/>
      <dgm:t>
        <a:bodyPr/>
        <a:lstStyle/>
        <a:p>
          <a:r>
            <a:rPr lang="en-US"/>
            <a:t>757-455-0891 EXT. 432</a:t>
          </a:r>
        </a:p>
      </dgm:t>
    </dgm:pt>
    <dgm:pt modelId="{22575E9A-BD78-43D5-B3B9-772B39914C29}" type="parTrans" cxnId="{A74CDDC1-E94F-4BF7-B8DD-041C0C50B34B}">
      <dgm:prSet/>
      <dgm:spPr/>
      <dgm:t>
        <a:bodyPr/>
        <a:lstStyle/>
        <a:p>
          <a:endParaRPr lang="en-US"/>
        </a:p>
      </dgm:t>
    </dgm:pt>
    <dgm:pt modelId="{13A27B6C-662E-4500-AC92-FD39493CA95B}" type="sibTrans" cxnId="{A74CDDC1-E94F-4BF7-B8DD-041C0C50B34B}">
      <dgm:prSet/>
      <dgm:spPr/>
      <dgm:t>
        <a:bodyPr/>
        <a:lstStyle/>
        <a:p>
          <a:endParaRPr lang="en-US"/>
        </a:p>
      </dgm:t>
    </dgm:pt>
    <dgm:pt modelId="{7019E660-518E-431A-A47C-242A33ADE5E0}">
      <dgm:prSet/>
      <dgm:spPr/>
      <dgm:t>
        <a:bodyPr/>
        <a:lstStyle/>
        <a:p>
          <a:r>
            <a:rPr lang="en-US"/>
            <a:t>sarah.smith@doli.virginia.gov</a:t>
          </a:r>
        </a:p>
      </dgm:t>
    </dgm:pt>
    <dgm:pt modelId="{D8054585-0C9F-483E-86CE-240ABB27FFE0}" type="parTrans" cxnId="{BB5C65B4-3655-45E5-B1DC-D02006945ED0}">
      <dgm:prSet/>
      <dgm:spPr/>
      <dgm:t>
        <a:bodyPr/>
        <a:lstStyle/>
        <a:p>
          <a:endParaRPr lang="en-US"/>
        </a:p>
      </dgm:t>
    </dgm:pt>
    <dgm:pt modelId="{DF7D07FF-DDAF-43B4-BBD5-5973F167E06B}" type="sibTrans" cxnId="{BB5C65B4-3655-45E5-B1DC-D02006945ED0}">
      <dgm:prSet/>
      <dgm:spPr/>
      <dgm:t>
        <a:bodyPr/>
        <a:lstStyle/>
        <a:p>
          <a:endParaRPr lang="en-US"/>
        </a:p>
      </dgm:t>
    </dgm:pt>
    <dgm:pt modelId="{7B81222D-D24E-4F3D-96FB-B396EB36FE32}" type="pres">
      <dgm:prSet presAssocID="{E0DE9C75-B282-417A-82C3-170008FCEB96}" presName="vert0" presStyleCnt="0">
        <dgm:presLayoutVars>
          <dgm:dir/>
          <dgm:animOne val="branch"/>
          <dgm:animLvl val="lvl"/>
        </dgm:presLayoutVars>
      </dgm:prSet>
      <dgm:spPr/>
    </dgm:pt>
    <dgm:pt modelId="{A7E5357C-426D-4794-B558-3F3D17833E8E}" type="pres">
      <dgm:prSet presAssocID="{6E0FB74C-603A-45BA-9C07-6A0F7A7D9D09}" presName="thickLine" presStyleLbl="alignNode1" presStyleIdx="0" presStyleCnt="3"/>
      <dgm:spPr/>
    </dgm:pt>
    <dgm:pt modelId="{8EEA3816-E4E0-418D-B6B9-51E1235B67DE}" type="pres">
      <dgm:prSet presAssocID="{6E0FB74C-603A-45BA-9C07-6A0F7A7D9D09}" presName="horz1" presStyleCnt="0"/>
      <dgm:spPr/>
    </dgm:pt>
    <dgm:pt modelId="{ECA59A27-FD99-4736-88BD-5B998586D25C}" type="pres">
      <dgm:prSet presAssocID="{6E0FB74C-603A-45BA-9C07-6A0F7A7D9D09}" presName="tx1" presStyleLbl="revTx" presStyleIdx="0" presStyleCnt="3"/>
      <dgm:spPr/>
    </dgm:pt>
    <dgm:pt modelId="{782C2313-2504-4439-BE52-0F9500FD5B95}" type="pres">
      <dgm:prSet presAssocID="{6E0FB74C-603A-45BA-9C07-6A0F7A7D9D09}" presName="vert1" presStyleCnt="0"/>
      <dgm:spPr/>
    </dgm:pt>
    <dgm:pt modelId="{A7B02460-DD98-4DE1-8C93-BB1F08B038A0}" type="pres">
      <dgm:prSet presAssocID="{C367B922-9D41-442C-ABCA-CCD549E657E6}" presName="thickLine" presStyleLbl="alignNode1" presStyleIdx="1" presStyleCnt="3"/>
      <dgm:spPr/>
    </dgm:pt>
    <dgm:pt modelId="{EF5F1C6C-1118-47C4-937B-BA70513524C6}" type="pres">
      <dgm:prSet presAssocID="{C367B922-9D41-442C-ABCA-CCD549E657E6}" presName="horz1" presStyleCnt="0"/>
      <dgm:spPr/>
    </dgm:pt>
    <dgm:pt modelId="{5D6D36C0-2F40-4EC7-A728-3A29A27EDCB3}" type="pres">
      <dgm:prSet presAssocID="{C367B922-9D41-442C-ABCA-CCD549E657E6}" presName="tx1" presStyleLbl="revTx" presStyleIdx="1" presStyleCnt="3"/>
      <dgm:spPr/>
    </dgm:pt>
    <dgm:pt modelId="{8C19F4A2-A2F5-4090-9BB5-F68AA777C544}" type="pres">
      <dgm:prSet presAssocID="{C367B922-9D41-442C-ABCA-CCD549E657E6}" presName="vert1" presStyleCnt="0"/>
      <dgm:spPr/>
    </dgm:pt>
    <dgm:pt modelId="{C98A2E56-9B5A-4076-B8EF-CB01D90BB3A9}" type="pres">
      <dgm:prSet presAssocID="{7019E660-518E-431A-A47C-242A33ADE5E0}" presName="thickLine" presStyleLbl="alignNode1" presStyleIdx="2" presStyleCnt="3"/>
      <dgm:spPr/>
    </dgm:pt>
    <dgm:pt modelId="{7379B4E6-4F04-4FB6-A096-9BD05D33B951}" type="pres">
      <dgm:prSet presAssocID="{7019E660-518E-431A-A47C-242A33ADE5E0}" presName="horz1" presStyleCnt="0"/>
      <dgm:spPr/>
    </dgm:pt>
    <dgm:pt modelId="{78D6A0DE-6B0E-4473-9C1F-418238A3C952}" type="pres">
      <dgm:prSet presAssocID="{7019E660-518E-431A-A47C-242A33ADE5E0}" presName="tx1" presStyleLbl="revTx" presStyleIdx="2" presStyleCnt="3"/>
      <dgm:spPr/>
    </dgm:pt>
    <dgm:pt modelId="{70974FD1-762C-49D7-97C4-44B93DAA3273}" type="pres">
      <dgm:prSet presAssocID="{7019E660-518E-431A-A47C-242A33ADE5E0}" presName="vert1" presStyleCnt="0"/>
      <dgm:spPr/>
    </dgm:pt>
  </dgm:ptLst>
  <dgm:cxnLst>
    <dgm:cxn modelId="{A5EE2830-7222-42AE-8F47-84B6E1EC6412}" type="presOf" srcId="{C367B922-9D41-442C-ABCA-CCD549E657E6}" destId="{5D6D36C0-2F40-4EC7-A728-3A29A27EDCB3}" srcOrd="0" destOrd="0" presId="urn:microsoft.com/office/officeart/2008/layout/LinedList"/>
    <dgm:cxn modelId="{67982B69-982B-4605-AC3B-0A3829293157}" type="presOf" srcId="{7019E660-518E-431A-A47C-242A33ADE5E0}" destId="{78D6A0DE-6B0E-4473-9C1F-418238A3C952}" srcOrd="0" destOrd="0" presId="urn:microsoft.com/office/officeart/2008/layout/LinedList"/>
    <dgm:cxn modelId="{A7A88D88-CDC7-4D45-B68F-CE23649B37F2}" srcId="{E0DE9C75-B282-417A-82C3-170008FCEB96}" destId="{6E0FB74C-603A-45BA-9C07-6A0F7A7D9D09}" srcOrd="0" destOrd="0" parTransId="{235F4BC2-152C-449C-AB57-AE841B7B9677}" sibTransId="{101516EC-663C-4908-AF80-30B41EEBA843}"/>
    <dgm:cxn modelId="{025C5A95-F96C-404B-B152-8C8A807CD57A}" type="presOf" srcId="{6E0FB74C-603A-45BA-9C07-6A0F7A7D9D09}" destId="{ECA59A27-FD99-4736-88BD-5B998586D25C}" srcOrd="0" destOrd="0" presId="urn:microsoft.com/office/officeart/2008/layout/LinedList"/>
    <dgm:cxn modelId="{BB5C65B4-3655-45E5-B1DC-D02006945ED0}" srcId="{E0DE9C75-B282-417A-82C3-170008FCEB96}" destId="{7019E660-518E-431A-A47C-242A33ADE5E0}" srcOrd="2" destOrd="0" parTransId="{D8054585-0C9F-483E-86CE-240ABB27FFE0}" sibTransId="{DF7D07FF-DDAF-43B4-BBD5-5973F167E06B}"/>
    <dgm:cxn modelId="{A74CDDC1-E94F-4BF7-B8DD-041C0C50B34B}" srcId="{E0DE9C75-B282-417A-82C3-170008FCEB96}" destId="{C367B922-9D41-442C-ABCA-CCD549E657E6}" srcOrd="1" destOrd="0" parTransId="{22575E9A-BD78-43D5-B3B9-772B39914C29}" sibTransId="{13A27B6C-662E-4500-AC92-FD39493CA95B}"/>
    <dgm:cxn modelId="{B5A1EBCC-DFE9-485A-8BEA-1A3AC0D2946F}" type="presOf" srcId="{E0DE9C75-B282-417A-82C3-170008FCEB96}" destId="{7B81222D-D24E-4F3D-96FB-B396EB36FE32}" srcOrd="0" destOrd="0" presId="urn:microsoft.com/office/officeart/2008/layout/LinedList"/>
    <dgm:cxn modelId="{7AD81EDE-E95F-421B-B729-C1AFB42DB26E}" type="presParOf" srcId="{7B81222D-D24E-4F3D-96FB-B396EB36FE32}" destId="{A7E5357C-426D-4794-B558-3F3D17833E8E}" srcOrd="0" destOrd="0" presId="urn:microsoft.com/office/officeart/2008/layout/LinedList"/>
    <dgm:cxn modelId="{CB2BBFC7-9F57-403D-9C72-9B866B38F039}" type="presParOf" srcId="{7B81222D-D24E-4F3D-96FB-B396EB36FE32}" destId="{8EEA3816-E4E0-418D-B6B9-51E1235B67DE}" srcOrd="1" destOrd="0" presId="urn:microsoft.com/office/officeart/2008/layout/LinedList"/>
    <dgm:cxn modelId="{CF4E8A06-3A68-4F8E-A04D-9350465DF132}" type="presParOf" srcId="{8EEA3816-E4E0-418D-B6B9-51E1235B67DE}" destId="{ECA59A27-FD99-4736-88BD-5B998586D25C}" srcOrd="0" destOrd="0" presId="urn:microsoft.com/office/officeart/2008/layout/LinedList"/>
    <dgm:cxn modelId="{259A2032-E2AC-4BDF-9FA0-35C563F8E68F}" type="presParOf" srcId="{8EEA3816-E4E0-418D-B6B9-51E1235B67DE}" destId="{782C2313-2504-4439-BE52-0F9500FD5B95}" srcOrd="1" destOrd="0" presId="urn:microsoft.com/office/officeart/2008/layout/LinedList"/>
    <dgm:cxn modelId="{9CFB1506-517B-4686-A784-378CAE68BBE1}" type="presParOf" srcId="{7B81222D-D24E-4F3D-96FB-B396EB36FE32}" destId="{A7B02460-DD98-4DE1-8C93-BB1F08B038A0}" srcOrd="2" destOrd="0" presId="urn:microsoft.com/office/officeart/2008/layout/LinedList"/>
    <dgm:cxn modelId="{5E23C9D6-5482-4379-8FA6-44EC6CA5DA9C}" type="presParOf" srcId="{7B81222D-D24E-4F3D-96FB-B396EB36FE32}" destId="{EF5F1C6C-1118-47C4-937B-BA70513524C6}" srcOrd="3" destOrd="0" presId="urn:microsoft.com/office/officeart/2008/layout/LinedList"/>
    <dgm:cxn modelId="{4814E4B7-91BF-4AF9-B92B-D1300CAC9846}" type="presParOf" srcId="{EF5F1C6C-1118-47C4-937B-BA70513524C6}" destId="{5D6D36C0-2F40-4EC7-A728-3A29A27EDCB3}" srcOrd="0" destOrd="0" presId="urn:microsoft.com/office/officeart/2008/layout/LinedList"/>
    <dgm:cxn modelId="{31A5B38B-0AD5-46D1-A0FE-F2529F840B21}" type="presParOf" srcId="{EF5F1C6C-1118-47C4-937B-BA70513524C6}" destId="{8C19F4A2-A2F5-4090-9BB5-F68AA777C544}" srcOrd="1" destOrd="0" presId="urn:microsoft.com/office/officeart/2008/layout/LinedList"/>
    <dgm:cxn modelId="{1B156C52-31EE-4B66-8AFD-6C0CE21C362F}" type="presParOf" srcId="{7B81222D-D24E-4F3D-96FB-B396EB36FE32}" destId="{C98A2E56-9B5A-4076-B8EF-CB01D90BB3A9}" srcOrd="4" destOrd="0" presId="urn:microsoft.com/office/officeart/2008/layout/LinedList"/>
    <dgm:cxn modelId="{D4C777F6-C059-4878-A151-6DB8C3EE3B0D}" type="presParOf" srcId="{7B81222D-D24E-4F3D-96FB-B396EB36FE32}" destId="{7379B4E6-4F04-4FB6-A096-9BD05D33B951}" srcOrd="5" destOrd="0" presId="urn:microsoft.com/office/officeart/2008/layout/LinedList"/>
    <dgm:cxn modelId="{E4411598-A6E2-4B57-A58D-68B6130E0659}" type="presParOf" srcId="{7379B4E6-4F04-4FB6-A096-9BD05D33B951}" destId="{78D6A0DE-6B0E-4473-9C1F-418238A3C952}" srcOrd="0" destOrd="0" presId="urn:microsoft.com/office/officeart/2008/layout/LinedList"/>
    <dgm:cxn modelId="{B4CF0362-8EA3-4647-97ED-BB849ADF0E2B}" type="presParOf" srcId="{7379B4E6-4F04-4FB6-A096-9BD05D33B951}" destId="{70974FD1-762C-49D7-97C4-44B93DAA32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3B976-1C9C-4665-BFDF-8E7FF715021D}">
      <dsp:nvSpPr>
        <dsp:cNvPr id="0" name=""/>
        <dsp:cNvSpPr/>
      </dsp:nvSpPr>
      <dsp:spPr>
        <a:xfrm>
          <a:off x="0" y="371435"/>
          <a:ext cx="7559504" cy="27380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National Emphasis Programs (NEPs) are temporary programs that focus OSHA's resources on particular hazards and high-hazard industries. Existing and potential new emphasis programs are evaluated using inspection data, injury and illness data.</a:t>
          </a:r>
        </a:p>
      </dsp:txBody>
      <dsp:txXfrm>
        <a:off x="133663" y="505098"/>
        <a:ext cx="7292178" cy="2470766"/>
      </dsp:txXfrm>
    </dsp:sp>
    <dsp:sp modelId="{325C5B1C-9110-427A-8FE3-BCF43EC054EA}">
      <dsp:nvSpPr>
        <dsp:cNvPr id="0" name=""/>
        <dsp:cNvSpPr/>
      </dsp:nvSpPr>
      <dsp:spPr>
        <a:xfrm>
          <a:off x="0" y="3175768"/>
          <a:ext cx="7559504" cy="273809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goal of this NEP is to reduce or eliminate worker exposures to heat-related hazards that result in illnesses, injuries, and deaths, by targeting industries and worksites, including worksites with radiant heat sources, where employees are exposed to heat related hazards and have not been provided adequate protection that includes cool water, rest, cool areas, training, and acclimatization. </a:t>
          </a:r>
        </a:p>
      </dsp:txBody>
      <dsp:txXfrm>
        <a:off x="133663" y="3309431"/>
        <a:ext cx="7292178" cy="2470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00245-9A3B-45B3-A3CE-99A23D34D6E6}">
      <dsp:nvSpPr>
        <dsp:cNvPr id="0" name=""/>
        <dsp:cNvSpPr/>
      </dsp:nvSpPr>
      <dsp:spPr>
        <a:xfrm>
          <a:off x="384772" y="1132772"/>
          <a:ext cx="411960" cy="4119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AEC379-A522-4A98-AA56-3F2559631EBA}">
      <dsp:nvSpPr>
        <dsp:cNvPr id="0" name=""/>
        <dsp:cNvSpPr/>
      </dsp:nvSpPr>
      <dsp:spPr>
        <a:xfrm>
          <a:off x="2236" y="1624439"/>
          <a:ext cx="1177031" cy="43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i="0" kern="1200" baseline="0"/>
            <a:t>Onsite visits</a:t>
          </a:r>
          <a:endParaRPr lang="en-US" sz="1400" kern="1200"/>
        </a:p>
      </dsp:txBody>
      <dsp:txXfrm>
        <a:off x="2236" y="1624439"/>
        <a:ext cx="1177031" cy="434490"/>
      </dsp:txXfrm>
    </dsp:sp>
    <dsp:sp modelId="{C6907E79-652E-49D4-9A44-6385E52A28D5}">
      <dsp:nvSpPr>
        <dsp:cNvPr id="0" name=""/>
        <dsp:cNvSpPr/>
      </dsp:nvSpPr>
      <dsp:spPr>
        <a:xfrm>
          <a:off x="2236" y="2096001"/>
          <a:ext cx="1177031" cy="89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baseline="0" dirty="0"/>
            <a:t>Limited/Full</a:t>
          </a:r>
          <a:endParaRPr lang="en-US" sz="1100" kern="1200" dirty="0"/>
        </a:p>
      </dsp:txBody>
      <dsp:txXfrm>
        <a:off x="2236" y="2096001"/>
        <a:ext cx="1177031" cy="890397"/>
      </dsp:txXfrm>
    </dsp:sp>
    <dsp:sp modelId="{BCDB178D-0690-4AAC-856A-ABB79624CBDA}">
      <dsp:nvSpPr>
        <dsp:cNvPr id="0" name=""/>
        <dsp:cNvSpPr/>
      </dsp:nvSpPr>
      <dsp:spPr>
        <a:xfrm>
          <a:off x="1767783" y="1132772"/>
          <a:ext cx="411960" cy="4119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C1026B-28B2-4306-A028-5760CE25AC45}">
      <dsp:nvSpPr>
        <dsp:cNvPr id="0" name=""/>
        <dsp:cNvSpPr/>
      </dsp:nvSpPr>
      <dsp:spPr>
        <a:xfrm>
          <a:off x="1385248" y="1624439"/>
          <a:ext cx="1177031" cy="43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i="0" kern="1200" baseline="0"/>
            <a:t>Training</a:t>
          </a:r>
          <a:endParaRPr lang="en-US" sz="1400" kern="1200"/>
        </a:p>
      </dsp:txBody>
      <dsp:txXfrm>
        <a:off x="1385248" y="1624439"/>
        <a:ext cx="1177031" cy="434490"/>
      </dsp:txXfrm>
    </dsp:sp>
    <dsp:sp modelId="{9F963287-1D58-4637-BC6A-3C65820D3EC3}">
      <dsp:nvSpPr>
        <dsp:cNvPr id="0" name=""/>
        <dsp:cNvSpPr/>
      </dsp:nvSpPr>
      <dsp:spPr>
        <a:xfrm>
          <a:off x="1385248" y="2096001"/>
          <a:ext cx="1177031" cy="89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baseline="0"/>
            <a:t>Formal/Informal</a:t>
          </a:r>
          <a:endParaRPr lang="en-US" sz="1100" kern="1200"/>
        </a:p>
      </dsp:txBody>
      <dsp:txXfrm>
        <a:off x="1385248" y="2096001"/>
        <a:ext cx="1177031" cy="890397"/>
      </dsp:txXfrm>
    </dsp:sp>
    <dsp:sp modelId="{AAE846BC-C609-4419-9A16-31EDB704DE70}">
      <dsp:nvSpPr>
        <dsp:cNvPr id="0" name=""/>
        <dsp:cNvSpPr/>
      </dsp:nvSpPr>
      <dsp:spPr>
        <a:xfrm>
          <a:off x="3150795" y="1132772"/>
          <a:ext cx="411960" cy="4119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C2B78C-E614-48C0-8428-7A2D3E6D1681}">
      <dsp:nvSpPr>
        <dsp:cNvPr id="0" name=""/>
        <dsp:cNvSpPr/>
      </dsp:nvSpPr>
      <dsp:spPr>
        <a:xfrm>
          <a:off x="2768260" y="1624439"/>
          <a:ext cx="1177031" cy="43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i="0" kern="1200" baseline="0"/>
            <a:t>Compliance Assistance</a:t>
          </a:r>
          <a:endParaRPr lang="en-US" sz="1400" kern="1200"/>
        </a:p>
      </dsp:txBody>
      <dsp:txXfrm>
        <a:off x="2768260" y="1624439"/>
        <a:ext cx="1177031" cy="434490"/>
      </dsp:txXfrm>
    </dsp:sp>
    <dsp:sp modelId="{2A67A7DC-5ED9-494D-8B95-5BFF4DEAF0EE}">
      <dsp:nvSpPr>
        <dsp:cNvPr id="0" name=""/>
        <dsp:cNvSpPr/>
      </dsp:nvSpPr>
      <dsp:spPr>
        <a:xfrm>
          <a:off x="2768260" y="2096001"/>
          <a:ext cx="1177031" cy="89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baseline="0"/>
            <a:t>Abatement Advice</a:t>
          </a:r>
          <a:endParaRPr lang="en-US" sz="1100" kern="1200"/>
        </a:p>
        <a:p>
          <a:pPr marL="0" lvl="0" indent="0" algn="ctr" defTabSz="488950">
            <a:lnSpc>
              <a:spcPct val="100000"/>
            </a:lnSpc>
            <a:spcBef>
              <a:spcPct val="0"/>
            </a:spcBef>
            <a:spcAft>
              <a:spcPct val="35000"/>
            </a:spcAft>
            <a:buNone/>
          </a:pPr>
          <a:r>
            <a:rPr lang="en-US" sz="1100" b="0" i="0" kern="1200" baseline="0" dirty="0"/>
            <a:t>Best practices/</a:t>
          </a:r>
        </a:p>
        <a:p>
          <a:pPr marL="0" lvl="0" indent="0" algn="ctr" defTabSz="488950">
            <a:lnSpc>
              <a:spcPct val="100000"/>
            </a:lnSpc>
            <a:spcBef>
              <a:spcPct val="0"/>
            </a:spcBef>
            <a:spcAft>
              <a:spcPct val="35000"/>
            </a:spcAft>
            <a:buNone/>
          </a:pPr>
          <a:r>
            <a:rPr lang="en-US" sz="1100" b="0" i="0" kern="1200" baseline="0" dirty="0"/>
            <a:t>recommendations</a:t>
          </a:r>
          <a:endParaRPr lang="en-US" sz="1100" kern="1200" dirty="0"/>
        </a:p>
        <a:p>
          <a:pPr marL="0" lvl="0" indent="0" algn="ctr" defTabSz="488950">
            <a:lnSpc>
              <a:spcPct val="100000"/>
            </a:lnSpc>
            <a:spcBef>
              <a:spcPct val="0"/>
            </a:spcBef>
            <a:spcAft>
              <a:spcPct val="35000"/>
            </a:spcAft>
            <a:buNone/>
          </a:pPr>
          <a:r>
            <a:rPr lang="en-US" sz="1100" b="0" i="0" kern="1200" baseline="0"/>
            <a:t>Interpretations</a:t>
          </a:r>
          <a:endParaRPr lang="en-US" sz="1100" kern="1200"/>
        </a:p>
      </dsp:txBody>
      <dsp:txXfrm>
        <a:off x="2768260" y="2096001"/>
        <a:ext cx="1177031" cy="890397"/>
      </dsp:txXfrm>
    </dsp:sp>
    <dsp:sp modelId="{8F8B244D-E482-43DF-8CBF-9224041E5B0B}">
      <dsp:nvSpPr>
        <dsp:cNvPr id="0" name=""/>
        <dsp:cNvSpPr/>
      </dsp:nvSpPr>
      <dsp:spPr>
        <a:xfrm>
          <a:off x="4533807" y="1132772"/>
          <a:ext cx="411960" cy="4119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95223A-E1DB-41B7-A66E-DFA1AD673C6F}">
      <dsp:nvSpPr>
        <dsp:cNvPr id="0" name=""/>
        <dsp:cNvSpPr/>
      </dsp:nvSpPr>
      <dsp:spPr>
        <a:xfrm>
          <a:off x="4151272" y="1624439"/>
          <a:ext cx="1177031" cy="43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i="0" kern="1200" baseline="0"/>
            <a:t>Program Assistance</a:t>
          </a:r>
          <a:endParaRPr lang="en-US" sz="1400" kern="1200"/>
        </a:p>
      </dsp:txBody>
      <dsp:txXfrm>
        <a:off x="4151272" y="1624439"/>
        <a:ext cx="1177031" cy="434490"/>
      </dsp:txXfrm>
    </dsp:sp>
    <dsp:sp modelId="{BDFDA09B-BD9E-4FC2-9D5F-424E48F51AB6}">
      <dsp:nvSpPr>
        <dsp:cNvPr id="0" name=""/>
        <dsp:cNvSpPr/>
      </dsp:nvSpPr>
      <dsp:spPr>
        <a:xfrm>
          <a:off x="4151272" y="2096001"/>
          <a:ext cx="1177031" cy="890397"/>
        </a:xfrm>
        <a:prstGeom prst="rect">
          <a:avLst/>
        </a:prstGeom>
        <a:noFill/>
        <a:ln>
          <a:noFill/>
        </a:ln>
        <a:effectLst/>
      </dsp:spPr>
      <dsp:style>
        <a:lnRef idx="0">
          <a:scrgbClr r="0" g="0" b="0"/>
        </a:lnRef>
        <a:fillRef idx="0">
          <a:scrgbClr r="0" g="0" b="0"/>
        </a:fillRef>
        <a:effectRef idx="0">
          <a:scrgbClr r="0" g="0" b="0"/>
        </a:effectRef>
        <a:fontRef idx="minor"/>
      </dsp:style>
    </dsp:sp>
    <dsp:sp modelId="{737F0693-B52F-4E20-B021-11062E7ECFFF}">
      <dsp:nvSpPr>
        <dsp:cNvPr id="0" name=""/>
        <dsp:cNvSpPr/>
      </dsp:nvSpPr>
      <dsp:spPr>
        <a:xfrm>
          <a:off x="5916818" y="1132772"/>
          <a:ext cx="411960" cy="4119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FF7EC2-6FFE-45CE-9C90-5579B1972CB8}">
      <dsp:nvSpPr>
        <dsp:cNvPr id="0" name=""/>
        <dsp:cNvSpPr/>
      </dsp:nvSpPr>
      <dsp:spPr>
        <a:xfrm>
          <a:off x="5534283" y="1624439"/>
          <a:ext cx="1177031" cy="43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i="0" kern="1200" baseline="0"/>
            <a:t>SHARP</a:t>
          </a:r>
          <a:endParaRPr lang="en-US" sz="1400" kern="1200"/>
        </a:p>
      </dsp:txBody>
      <dsp:txXfrm>
        <a:off x="5534283" y="1624439"/>
        <a:ext cx="1177031" cy="434490"/>
      </dsp:txXfrm>
    </dsp:sp>
    <dsp:sp modelId="{F7B78A05-F436-488C-BF06-8E11F971E064}">
      <dsp:nvSpPr>
        <dsp:cNvPr id="0" name=""/>
        <dsp:cNvSpPr/>
      </dsp:nvSpPr>
      <dsp:spPr>
        <a:xfrm>
          <a:off x="5534283" y="2096001"/>
          <a:ext cx="1177031" cy="89039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5357C-426D-4794-B558-3F3D17833E8E}">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A59A27-FD99-4736-88BD-5B998586D25C}">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Sarah Smith</a:t>
          </a:r>
        </a:p>
      </dsp:txBody>
      <dsp:txXfrm>
        <a:off x="0" y="2703"/>
        <a:ext cx="6900512" cy="1843578"/>
      </dsp:txXfrm>
    </dsp:sp>
    <dsp:sp modelId="{A7B02460-DD98-4DE1-8C93-BB1F08B038A0}">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6D36C0-2F40-4EC7-A728-3A29A27EDCB3}">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757-455-0891 EXT. 432</a:t>
          </a:r>
        </a:p>
      </dsp:txBody>
      <dsp:txXfrm>
        <a:off x="0" y="1846281"/>
        <a:ext cx="6900512" cy="1843578"/>
      </dsp:txXfrm>
    </dsp:sp>
    <dsp:sp modelId="{C98A2E56-9B5A-4076-B8EF-CB01D90BB3A9}">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D6A0DE-6B0E-4473-9C1F-418238A3C952}">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sarah.smith@doli.virginia.gov</a:t>
          </a: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66660-0662-47A9-AD4B-F7A95A4DA0AD}"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E64F4-D33E-4718-A353-69C7BE719BCA}" type="slidenum">
              <a:rPr lang="en-US" smtClean="0"/>
              <a:t>‹#›</a:t>
            </a:fld>
            <a:endParaRPr lang="en-US"/>
          </a:p>
        </p:txBody>
      </p:sp>
    </p:spTree>
    <p:extLst>
      <p:ext uri="{BB962C8B-B14F-4D97-AF65-F5344CB8AC3E}">
        <p14:creationId xmlns:p14="http://schemas.microsoft.com/office/powerpoint/2010/main" val="112543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Launched in 2011 educates employers and workers on the dangers of working in the heat. and to stress the importance e of water, rest </a:t>
            </a:r>
            <a:r>
              <a:rPr lang="en-US"/>
              <a:t>and shade. </a:t>
            </a:r>
            <a:r>
              <a:rPr lang="en-US" dirty="0"/>
              <a:t>t targets indoor and outdoor activity. The Campaign ramps up during hot months, however it is a yearlong campaign.</a:t>
            </a:r>
          </a:p>
        </p:txBody>
      </p:sp>
      <p:sp>
        <p:nvSpPr>
          <p:cNvPr id="4" name="Slide Number Placeholder 3"/>
          <p:cNvSpPr>
            <a:spLocks noGrp="1"/>
          </p:cNvSpPr>
          <p:nvPr>
            <p:ph type="sldNum" sz="quarter" idx="5"/>
          </p:nvPr>
        </p:nvSpPr>
        <p:spPr/>
        <p:txBody>
          <a:bodyPr/>
          <a:lstStyle/>
          <a:p>
            <a:fld id="{526E64F4-D33E-4718-A353-69C7BE719BCA}" type="slidenum">
              <a:rPr lang="en-US" smtClean="0"/>
              <a:t>2</a:t>
            </a:fld>
            <a:endParaRPr lang="en-US"/>
          </a:p>
        </p:txBody>
      </p:sp>
    </p:spTree>
    <p:extLst>
      <p:ext uri="{BB962C8B-B14F-4D97-AF65-F5344CB8AC3E}">
        <p14:creationId xmlns:p14="http://schemas.microsoft.com/office/powerpoint/2010/main" val="2030657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implementing HIPP you also want to evaluate your workforce to determine if they have certain  risk factors that can increase their risk of a heat illness. Employees have personal risk  factors that can influence their exposure to heat illness . Implementing a medical monitoring program can identify workers who are at increased risk. Heat-related illness risk factors-factors that can impact the risk of heat illness. Heat, Lifestyle, illnesses, medications, age, can all contribute to heat illness</a:t>
            </a:r>
          </a:p>
          <a:p>
            <a:r>
              <a:rPr lang="en-US" dirty="0"/>
              <a:t>-high temperature &amp; humidity</a:t>
            </a:r>
          </a:p>
          <a:p>
            <a:r>
              <a:rPr lang="en-US" dirty="0"/>
              <a:t>-direct sun</a:t>
            </a:r>
          </a:p>
          <a:p>
            <a:r>
              <a:rPr lang="en-US" dirty="0"/>
              <a:t>-indoor radiant heat sources</a:t>
            </a:r>
          </a:p>
          <a:p>
            <a:r>
              <a:rPr lang="en-US" dirty="0"/>
              <a:t>-limited air movement</a:t>
            </a:r>
          </a:p>
          <a:p>
            <a:r>
              <a:rPr lang="en-US" dirty="0"/>
              <a:t>-not enough fluids</a:t>
            </a:r>
          </a:p>
          <a:p>
            <a:r>
              <a:rPr lang="en-US" dirty="0"/>
              <a:t>-physical exertion</a:t>
            </a:r>
          </a:p>
          <a:p>
            <a:r>
              <a:rPr lang="en-US" dirty="0"/>
              <a:t>-PPE &amp; clothing</a:t>
            </a:r>
          </a:p>
          <a:p>
            <a:r>
              <a:rPr lang="en-US" dirty="0"/>
              <a:t>-physical condition &amp; health problems </a:t>
            </a:r>
          </a:p>
          <a:p>
            <a:r>
              <a:rPr lang="en-US" dirty="0"/>
              <a:t>-medications</a:t>
            </a:r>
          </a:p>
          <a:p>
            <a:r>
              <a:rPr lang="en-US" dirty="0"/>
              <a:t>-pregnancy</a:t>
            </a:r>
          </a:p>
          <a:p>
            <a:r>
              <a:rPr lang="en-US" dirty="0"/>
              <a:t>-lack of recent exposure</a:t>
            </a:r>
          </a:p>
          <a:p>
            <a:r>
              <a:rPr lang="en-US" dirty="0"/>
              <a:t>-advanced age</a:t>
            </a:r>
          </a:p>
          <a:p>
            <a:r>
              <a:rPr lang="en-US" dirty="0"/>
              <a:t>-previous heat related illness</a:t>
            </a:r>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526E64F4-D33E-4718-A353-69C7BE719BCA}" type="slidenum">
              <a:rPr lang="en-US" smtClean="0"/>
              <a:t>13</a:t>
            </a:fld>
            <a:endParaRPr lang="en-US"/>
          </a:p>
        </p:txBody>
      </p:sp>
    </p:spTree>
    <p:extLst>
      <p:ext uri="{BB962C8B-B14F-4D97-AF65-F5344CB8AC3E}">
        <p14:creationId xmlns:p14="http://schemas.microsoft.com/office/powerpoint/2010/main" val="134872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 </a:t>
            </a:r>
            <a:r>
              <a:rPr lang="en-US" dirty="0" err="1"/>
              <a:t>klai</a:t>
            </a:r>
            <a:r>
              <a:rPr lang="en-US" dirty="0"/>
              <a:t> </a:t>
            </a:r>
            <a:r>
              <a:rPr lang="en-US" dirty="0" err="1"/>
              <a:t>muh</a:t>
            </a:r>
            <a:r>
              <a:rPr lang="en-US" dirty="0"/>
              <a:t> </a:t>
            </a:r>
            <a:r>
              <a:rPr lang="en-US" dirty="0" err="1"/>
              <a:t>tuh</a:t>
            </a:r>
            <a:r>
              <a:rPr lang="en-US" dirty="0"/>
              <a:t> </a:t>
            </a:r>
            <a:r>
              <a:rPr lang="en-US" dirty="0" err="1"/>
              <a:t>zay</a:t>
            </a:r>
            <a:r>
              <a:rPr lang="en-US" dirty="0"/>
              <a:t> </a:t>
            </a:r>
            <a:r>
              <a:rPr lang="en-US" dirty="0" err="1"/>
              <a:t>sion</a:t>
            </a:r>
            <a:endParaRPr lang="en-US" dirty="0"/>
          </a:p>
        </p:txBody>
      </p:sp>
      <p:sp>
        <p:nvSpPr>
          <p:cNvPr id="4" name="Slide Number Placeholder 3"/>
          <p:cNvSpPr>
            <a:spLocks noGrp="1"/>
          </p:cNvSpPr>
          <p:nvPr>
            <p:ph type="sldNum" sz="quarter" idx="5"/>
          </p:nvPr>
        </p:nvSpPr>
        <p:spPr/>
        <p:txBody>
          <a:bodyPr/>
          <a:lstStyle/>
          <a:p>
            <a:fld id="{526E64F4-D33E-4718-A353-69C7BE719BCA}" type="slidenum">
              <a:rPr lang="en-US" smtClean="0"/>
              <a:t>14</a:t>
            </a:fld>
            <a:endParaRPr lang="en-US"/>
          </a:p>
        </p:txBody>
      </p:sp>
    </p:spTree>
    <p:extLst>
      <p:ext uri="{BB962C8B-B14F-4D97-AF65-F5344CB8AC3E}">
        <p14:creationId xmlns:p14="http://schemas.microsoft.com/office/powerpoint/2010/main" val="3153284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detailing  employee </a:t>
            </a:r>
            <a:r>
              <a:rPr lang="en-US" dirty="0" err="1"/>
              <a:t>acclimaitization</a:t>
            </a:r>
            <a:r>
              <a:rPr lang="en-US" dirty="0"/>
              <a:t> at a 20&amp; increase daily</a:t>
            </a:r>
          </a:p>
        </p:txBody>
      </p:sp>
      <p:sp>
        <p:nvSpPr>
          <p:cNvPr id="4" name="Slide Number Placeholder 3"/>
          <p:cNvSpPr>
            <a:spLocks noGrp="1"/>
          </p:cNvSpPr>
          <p:nvPr>
            <p:ph type="sldNum" sz="quarter" idx="5"/>
          </p:nvPr>
        </p:nvSpPr>
        <p:spPr/>
        <p:txBody>
          <a:bodyPr/>
          <a:lstStyle/>
          <a:p>
            <a:fld id="{526E64F4-D33E-4718-A353-69C7BE719BCA}" type="slidenum">
              <a:rPr lang="en-US" smtClean="0"/>
              <a:t>15</a:t>
            </a:fld>
            <a:endParaRPr lang="en-US"/>
          </a:p>
        </p:txBody>
      </p:sp>
    </p:spTree>
    <p:extLst>
      <p:ext uri="{BB962C8B-B14F-4D97-AF65-F5344CB8AC3E}">
        <p14:creationId xmlns:p14="http://schemas.microsoft.com/office/powerpoint/2010/main" val="2304698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
            </a:r>
            <a:r>
              <a:rPr lang="en-US" baseline="0" dirty="0"/>
              <a:t> </a:t>
            </a:r>
            <a:r>
              <a:rPr lang="en-US" dirty="0"/>
              <a:t> workplace controls….</a:t>
            </a:r>
            <a:r>
              <a:rPr lang="en-US" baseline="0" dirty="0"/>
              <a:t> if you can make the environment cooler with fans/AC </a:t>
            </a:r>
            <a:r>
              <a:rPr lang="en-US" baseline="0" dirty="0" err="1"/>
              <a:t>etc</a:t>
            </a:r>
            <a:r>
              <a:rPr lang="en-US" baseline="0" dirty="0"/>
              <a:t> and reduce  manual workload that would be ideal. You can also modify work practices such as employee rotation, work schedules ( work earlier in the morning before the sun is at full strength), implement mandatory breaks, and additionally provide the correct PPE for hot environments</a:t>
            </a:r>
            <a:endParaRPr lang="en-US" dirty="0"/>
          </a:p>
        </p:txBody>
      </p:sp>
      <p:sp>
        <p:nvSpPr>
          <p:cNvPr id="4" name="Slide Number Placeholder 3"/>
          <p:cNvSpPr>
            <a:spLocks noGrp="1"/>
          </p:cNvSpPr>
          <p:nvPr>
            <p:ph type="sldNum" sz="quarter" idx="10"/>
          </p:nvPr>
        </p:nvSpPr>
        <p:spPr/>
        <p:txBody>
          <a:bodyPr/>
          <a:lstStyle/>
          <a:p>
            <a:fld id="{0B02F07D-28F2-4243-9B48-338378D950A8}" type="slidenum">
              <a:rPr lang="en-US" smtClean="0"/>
              <a:t>16</a:t>
            </a:fld>
            <a:endParaRPr lang="en-US"/>
          </a:p>
        </p:txBody>
      </p:sp>
    </p:spTree>
    <p:extLst>
      <p:ext uri="{BB962C8B-B14F-4D97-AF65-F5344CB8AC3E}">
        <p14:creationId xmlns:p14="http://schemas.microsoft.com/office/powerpoint/2010/main" val="130243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safety measures for workers</a:t>
            </a:r>
          </a:p>
          <a:p>
            <a:r>
              <a:rPr lang="en-US" dirty="0"/>
              <a:t>Provide water/ electrolyte </a:t>
            </a:r>
            <a:r>
              <a:rPr lang="en-US" dirty="0" err="1"/>
              <a:t>drinks..encourage</a:t>
            </a:r>
            <a:r>
              <a:rPr lang="en-US" dirty="0"/>
              <a:t> employees to consume water even if they're not thirsty. Have water coolers available</a:t>
            </a:r>
          </a:p>
          <a:p>
            <a:r>
              <a:rPr lang="en-US" dirty="0"/>
              <a:t>Rest- require </a:t>
            </a:r>
            <a:r>
              <a:rPr lang="en-US" dirty="0" err="1"/>
              <a:t>breaks..length</a:t>
            </a:r>
            <a:r>
              <a:rPr lang="en-US" dirty="0"/>
              <a:t> of time and frequency of breaks should increase as heat stress rises.</a:t>
            </a:r>
          </a:p>
          <a:p>
            <a:r>
              <a:rPr lang="en-US" dirty="0"/>
              <a:t>Shade-ensure shade if working in an area where its not readily </a:t>
            </a:r>
            <a:r>
              <a:rPr lang="en-US" dirty="0" err="1"/>
              <a:t>available..canopies</a:t>
            </a:r>
            <a:r>
              <a:rPr lang="en-US" dirty="0"/>
              <a:t>, tents, shelters</a:t>
            </a:r>
          </a:p>
          <a:p>
            <a:endParaRPr lang="en-US" dirty="0"/>
          </a:p>
        </p:txBody>
      </p:sp>
      <p:sp>
        <p:nvSpPr>
          <p:cNvPr id="4" name="Slide Number Placeholder 3"/>
          <p:cNvSpPr>
            <a:spLocks noGrp="1"/>
          </p:cNvSpPr>
          <p:nvPr>
            <p:ph type="sldNum" sz="quarter" idx="5"/>
          </p:nvPr>
        </p:nvSpPr>
        <p:spPr/>
        <p:txBody>
          <a:bodyPr/>
          <a:lstStyle/>
          <a:p>
            <a:fld id="{526E64F4-D33E-4718-A353-69C7BE719BCA}" type="slidenum">
              <a:rPr lang="en-US" smtClean="0"/>
              <a:t>17</a:t>
            </a:fld>
            <a:endParaRPr lang="en-US"/>
          </a:p>
        </p:txBody>
      </p:sp>
    </p:spTree>
    <p:extLst>
      <p:ext uri="{BB962C8B-B14F-4D97-AF65-F5344CB8AC3E}">
        <p14:creationId xmlns:p14="http://schemas.microsoft.com/office/powerpoint/2010/main" val="1314711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 illness can be prevented </a:t>
            </a:r>
          </a:p>
          <a:p>
            <a:r>
              <a:rPr lang="en-US" dirty="0"/>
              <a:t>Protect new workers by taking extra precautions</a:t>
            </a:r>
          </a:p>
          <a:p>
            <a:r>
              <a:rPr lang="en-US" dirty="0"/>
              <a:t>Provide training to workers</a:t>
            </a:r>
            <a:r>
              <a:rPr lang="en-US" baseline="0" dirty="0"/>
              <a:t> on the recognition of heat hazards and what controls to implement</a:t>
            </a:r>
          </a:p>
          <a:p>
            <a:r>
              <a:rPr lang="en-US" baseline="0" dirty="0"/>
              <a:t>Monitor the effects of heat stress on the worker and plan </a:t>
            </a:r>
            <a:r>
              <a:rPr lang="en-US" baseline="0" dirty="0" err="1"/>
              <a:t>accorfdingly</a:t>
            </a:r>
            <a:endParaRPr lang="en-US" baseline="0" dirty="0"/>
          </a:p>
          <a:p>
            <a:r>
              <a:rPr lang="en-US" baseline="0" dirty="0"/>
              <a:t>Ensure water, rest and shade</a:t>
            </a:r>
          </a:p>
          <a:p>
            <a:r>
              <a:rPr lang="en-US" baseline="0" dirty="0"/>
              <a:t>heat illness prevention is applicable to work and personal activities</a:t>
            </a:r>
          </a:p>
          <a:p>
            <a:r>
              <a:rPr lang="en-US" dirty="0"/>
              <a:t>Remember</a:t>
            </a:r>
            <a:r>
              <a:rPr lang="en-US" baseline="0" dirty="0"/>
              <a:t> the OSHA act states that </a:t>
            </a:r>
            <a:r>
              <a:rPr lang="en-US" dirty="0"/>
              <a:t> employers are responsible for providing workplaces free of known safety and health hazards. </a:t>
            </a:r>
          </a:p>
          <a:p>
            <a:endParaRPr lang="en-US" dirty="0"/>
          </a:p>
        </p:txBody>
      </p:sp>
      <p:sp>
        <p:nvSpPr>
          <p:cNvPr id="4" name="Slide Number Placeholder 3"/>
          <p:cNvSpPr>
            <a:spLocks noGrp="1"/>
          </p:cNvSpPr>
          <p:nvPr>
            <p:ph type="sldNum" sz="quarter" idx="10"/>
          </p:nvPr>
        </p:nvSpPr>
        <p:spPr/>
        <p:txBody>
          <a:bodyPr/>
          <a:lstStyle/>
          <a:p>
            <a:fld id="{0B02F07D-28F2-4243-9B48-338378D950A8}" type="slidenum">
              <a:rPr lang="en-US" smtClean="0"/>
              <a:t>18</a:t>
            </a:fld>
            <a:endParaRPr lang="en-US"/>
          </a:p>
        </p:txBody>
      </p:sp>
    </p:spTree>
    <p:extLst>
      <p:ext uri="{BB962C8B-B14F-4D97-AF65-F5344CB8AC3E}">
        <p14:creationId xmlns:p14="http://schemas.microsoft.com/office/powerpoint/2010/main" val="4036756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heat illness prevention program is  vital to protecting employees from illness, injury and even death. Employees have a right to work in a safe and healthy environment free of </a:t>
            </a:r>
            <a:r>
              <a:rPr lang="en-US"/>
              <a:t>recognized hazards. </a:t>
            </a:r>
            <a:endParaRPr lang="en-US" dirty="0"/>
          </a:p>
        </p:txBody>
      </p:sp>
      <p:sp>
        <p:nvSpPr>
          <p:cNvPr id="4" name="Slide Number Placeholder 3"/>
          <p:cNvSpPr>
            <a:spLocks noGrp="1"/>
          </p:cNvSpPr>
          <p:nvPr>
            <p:ph type="sldNum" sz="quarter" idx="5"/>
          </p:nvPr>
        </p:nvSpPr>
        <p:spPr/>
        <p:txBody>
          <a:bodyPr/>
          <a:lstStyle/>
          <a:p>
            <a:fld id="{526E64F4-D33E-4718-A353-69C7BE719BCA}" type="slidenum">
              <a:rPr lang="en-US" smtClean="0"/>
              <a:t>19</a:t>
            </a:fld>
            <a:endParaRPr lang="en-US"/>
          </a:p>
        </p:txBody>
      </p:sp>
    </p:spTree>
    <p:extLst>
      <p:ext uri="{BB962C8B-B14F-4D97-AF65-F5344CB8AC3E}">
        <p14:creationId xmlns:p14="http://schemas.microsoft.com/office/powerpoint/2010/main" val="1486461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02F07D-28F2-4243-9B48-338378D950A8}" type="slidenum">
              <a:rPr lang="en-US" smtClean="0"/>
              <a:t>21</a:t>
            </a:fld>
            <a:endParaRPr lang="en-US"/>
          </a:p>
        </p:txBody>
      </p:sp>
    </p:spTree>
    <p:extLst>
      <p:ext uri="{BB962C8B-B14F-4D97-AF65-F5344CB8AC3E}">
        <p14:creationId xmlns:p14="http://schemas.microsoft.com/office/powerpoint/2010/main" val="169839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heat related statistics that impact Americas workforce. Forcing people to work in deadly heat is mostly legal in the U.S</a:t>
            </a:r>
          </a:p>
        </p:txBody>
      </p:sp>
      <p:sp>
        <p:nvSpPr>
          <p:cNvPr id="4" name="Slide Number Placeholder 3"/>
          <p:cNvSpPr>
            <a:spLocks noGrp="1"/>
          </p:cNvSpPr>
          <p:nvPr>
            <p:ph type="sldNum" sz="quarter" idx="5"/>
          </p:nvPr>
        </p:nvSpPr>
        <p:spPr/>
        <p:txBody>
          <a:bodyPr/>
          <a:lstStyle/>
          <a:p>
            <a:fld id="{526E64F4-D33E-4718-A353-69C7BE719BCA}" type="slidenum">
              <a:rPr lang="en-US" smtClean="0"/>
              <a:t>3</a:t>
            </a:fld>
            <a:endParaRPr lang="en-US"/>
          </a:p>
        </p:txBody>
      </p:sp>
    </p:spTree>
    <p:extLst>
      <p:ext uri="{BB962C8B-B14F-4D97-AF65-F5344CB8AC3E}">
        <p14:creationId xmlns:p14="http://schemas.microsoft.com/office/powerpoint/2010/main" val="428199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don’t have a heat  standard we have an NEP. Effective April 2022 OSHA introduced a indoor/outdoor heat NEP. The goal of this NEP is to reduce or eliminate worker exposures to heat-related hazards that result in illnesses, injuries, and deaths, The NEP greenlights OSHA to conduct heat-related inspections on high-risk worksites while encouraging protective measures such as training, acclimatization procedures, and access to water, rest and shade.</a:t>
            </a:r>
          </a:p>
          <a:p>
            <a:endParaRPr lang="en-US" dirty="0"/>
          </a:p>
        </p:txBody>
      </p:sp>
      <p:sp>
        <p:nvSpPr>
          <p:cNvPr id="4" name="Slide Number Placeholder 3"/>
          <p:cNvSpPr>
            <a:spLocks noGrp="1"/>
          </p:cNvSpPr>
          <p:nvPr>
            <p:ph type="sldNum" sz="quarter" idx="5"/>
          </p:nvPr>
        </p:nvSpPr>
        <p:spPr/>
        <p:txBody>
          <a:bodyPr/>
          <a:lstStyle/>
          <a:p>
            <a:fld id="{526E64F4-D33E-4718-A353-69C7BE719BCA}" type="slidenum">
              <a:rPr lang="en-US" smtClean="0"/>
              <a:t>4</a:t>
            </a:fld>
            <a:endParaRPr lang="en-US"/>
          </a:p>
        </p:txBody>
      </p:sp>
    </p:spTree>
    <p:extLst>
      <p:ext uri="{BB962C8B-B14F-4D97-AF65-F5344CB8AC3E}">
        <p14:creationId xmlns:p14="http://schemas.microsoft.com/office/powerpoint/2010/main" val="199181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 a is a list of NEP target industries  that are likely to have heat related hazards</a:t>
            </a:r>
          </a:p>
        </p:txBody>
      </p:sp>
      <p:sp>
        <p:nvSpPr>
          <p:cNvPr id="4" name="Slide Number Placeholder 3"/>
          <p:cNvSpPr>
            <a:spLocks noGrp="1"/>
          </p:cNvSpPr>
          <p:nvPr>
            <p:ph type="sldNum" sz="quarter" idx="5"/>
          </p:nvPr>
        </p:nvSpPr>
        <p:spPr/>
        <p:txBody>
          <a:bodyPr/>
          <a:lstStyle/>
          <a:p>
            <a:fld id="{526E64F4-D33E-4718-A353-69C7BE719BCA}" type="slidenum">
              <a:rPr lang="en-US" smtClean="0"/>
              <a:t>6</a:t>
            </a:fld>
            <a:endParaRPr lang="en-US"/>
          </a:p>
        </p:txBody>
      </p:sp>
    </p:spTree>
    <p:extLst>
      <p:ext uri="{BB962C8B-B14F-4D97-AF65-F5344CB8AC3E}">
        <p14:creationId xmlns:p14="http://schemas.microsoft.com/office/powerpoint/2010/main" val="371974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an illness that is sustained when an overheated body cant dissipate excess heat, physical activity is usually a contributing factor. </a:t>
            </a:r>
          </a:p>
        </p:txBody>
      </p:sp>
      <p:sp>
        <p:nvSpPr>
          <p:cNvPr id="4" name="Slide Number Placeholder 3"/>
          <p:cNvSpPr>
            <a:spLocks noGrp="1"/>
          </p:cNvSpPr>
          <p:nvPr>
            <p:ph type="sldNum" sz="quarter" idx="5"/>
          </p:nvPr>
        </p:nvSpPr>
        <p:spPr/>
        <p:txBody>
          <a:bodyPr/>
          <a:lstStyle/>
          <a:p>
            <a:fld id="{526E64F4-D33E-4718-A353-69C7BE719BCA}" type="slidenum">
              <a:rPr lang="en-US" smtClean="0"/>
              <a:t>7</a:t>
            </a:fld>
            <a:endParaRPr lang="en-US"/>
          </a:p>
        </p:txBody>
      </p:sp>
    </p:spTree>
    <p:extLst>
      <p:ext uri="{BB962C8B-B14F-4D97-AF65-F5344CB8AC3E}">
        <p14:creationId xmlns:p14="http://schemas.microsoft.com/office/powerpoint/2010/main" val="2414838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6E64F4-D33E-4718-A353-69C7BE719BCA}" type="slidenum">
              <a:rPr lang="en-US" smtClean="0"/>
              <a:t>8</a:t>
            </a:fld>
            <a:endParaRPr lang="en-US"/>
          </a:p>
        </p:txBody>
      </p:sp>
    </p:spTree>
    <p:extLst>
      <p:ext uri="{BB962C8B-B14F-4D97-AF65-F5344CB8AC3E}">
        <p14:creationId xmlns:p14="http://schemas.microsoft.com/office/powerpoint/2010/main" val="3470484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have a responsibility to protect their employees who work in hot environments with sustained temperatures.  Additionally provide measures to ensure that employees are protected. Implementing a heat illness prevention plan is key. </a:t>
            </a:r>
          </a:p>
        </p:txBody>
      </p:sp>
      <p:sp>
        <p:nvSpPr>
          <p:cNvPr id="4" name="Slide Number Placeholder 3"/>
          <p:cNvSpPr>
            <a:spLocks noGrp="1"/>
          </p:cNvSpPr>
          <p:nvPr>
            <p:ph type="sldNum" sz="quarter" idx="5"/>
          </p:nvPr>
        </p:nvSpPr>
        <p:spPr/>
        <p:txBody>
          <a:bodyPr/>
          <a:lstStyle/>
          <a:p>
            <a:fld id="{526E64F4-D33E-4718-A353-69C7BE719BCA}" type="slidenum">
              <a:rPr lang="en-US" smtClean="0"/>
              <a:t>9</a:t>
            </a:fld>
            <a:endParaRPr lang="en-US"/>
          </a:p>
        </p:txBody>
      </p:sp>
    </p:spTree>
    <p:extLst>
      <p:ext uri="{BB962C8B-B14F-4D97-AF65-F5344CB8AC3E}">
        <p14:creationId xmlns:p14="http://schemas.microsoft.com/office/powerpoint/2010/main" val="956348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employer should implement</a:t>
            </a:r>
            <a:r>
              <a:rPr lang="en-US" baseline="0" dirty="0"/>
              <a:t> a written HIPP when employees are exposed to high temperature. Some employees utilize 80 degrees as a baseline, some have used 70 degrees as a more conservative baseline. The heat stress calculator is to determine whether a worker heat  stress is above recommended limits. </a:t>
            </a:r>
          </a:p>
          <a:p>
            <a:endParaRPr lang="en-US" dirty="0"/>
          </a:p>
        </p:txBody>
      </p:sp>
      <p:sp>
        <p:nvSpPr>
          <p:cNvPr id="4" name="Slide Number Placeholder 3"/>
          <p:cNvSpPr>
            <a:spLocks noGrp="1"/>
          </p:cNvSpPr>
          <p:nvPr>
            <p:ph type="sldNum" sz="quarter" idx="10"/>
          </p:nvPr>
        </p:nvSpPr>
        <p:spPr/>
        <p:txBody>
          <a:bodyPr/>
          <a:lstStyle/>
          <a:p>
            <a:fld id="{0B02F07D-28F2-4243-9B48-338378D950A8}" type="slidenum">
              <a:rPr lang="en-US" smtClean="0"/>
              <a:t>10</a:t>
            </a:fld>
            <a:endParaRPr lang="en-US"/>
          </a:p>
        </p:txBody>
      </p:sp>
    </p:spTree>
    <p:extLst>
      <p:ext uri="{BB962C8B-B14F-4D97-AF65-F5344CB8AC3E}">
        <p14:creationId xmlns:p14="http://schemas.microsoft.com/office/powerpoint/2010/main" val="2406637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program is in place</a:t>
            </a:r>
            <a:r>
              <a:rPr lang="en-US" baseline="0" dirty="0"/>
              <a:t> you will want to provide employee training</a:t>
            </a:r>
            <a:endParaRPr lang="en-US" dirty="0"/>
          </a:p>
        </p:txBody>
      </p:sp>
      <p:sp>
        <p:nvSpPr>
          <p:cNvPr id="4" name="Slide Number Placeholder 3"/>
          <p:cNvSpPr>
            <a:spLocks noGrp="1"/>
          </p:cNvSpPr>
          <p:nvPr>
            <p:ph type="sldNum" sz="quarter" idx="10"/>
          </p:nvPr>
        </p:nvSpPr>
        <p:spPr/>
        <p:txBody>
          <a:bodyPr/>
          <a:lstStyle/>
          <a:p>
            <a:fld id="{0B02F07D-28F2-4243-9B48-338378D950A8}" type="slidenum">
              <a:rPr lang="en-US" smtClean="0"/>
              <a:t>12</a:t>
            </a:fld>
            <a:endParaRPr lang="en-US"/>
          </a:p>
        </p:txBody>
      </p:sp>
    </p:spTree>
    <p:extLst>
      <p:ext uri="{BB962C8B-B14F-4D97-AF65-F5344CB8AC3E}">
        <p14:creationId xmlns:p14="http://schemas.microsoft.com/office/powerpoint/2010/main" val="204415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3BBD-1851-DD12-4CAC-4008CECD8A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98E358-23BC-2BC8-C039-4FA0CD9ED3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A239CB-1705-2DDC-D927-49DBF94C4435}"/>
              </a:ext>
            </a:extLst>
          </p:cNvPr>
          <p:cNvSpPr>
            <a:spLocks noGrp="1"/>
          </p:cNvSpPr>
          <p:nvPr>
            <p:ph type="dt" sz="half" idx="10"/>
          </p:nvPr>
        </p:nvSpPr>
        <p:spPr/>
        <p:txBody>
          <a:bodyPr/>
          <a:lstStyle/>
          <a:p>
            <a:fld id="{37A46B99-6D27-4229-A45E-27294FCA225F}" type="datetimeFigureOut">
              <a:rPr lang="en-US" smtClean="0"/>
              <a:t>8/15/2023</a:t>
            </a:fld>
            <a:endParaRPr lang="en-US"/>
          </a:p>
        </p:txBody>
      </p:sp>
      <p:sp>
        <p:nvSpPr>
          <p:cNvPr id="5" name="Footer Placeholder 4">
            <a:extLst>
              <a:ext uri="{FF2B5EF4-FFF2-40B4-BE49-F238E27FC236}">
                <a16:creationId xmlns:a16="http://schemas.microsoft.com/office/drawing/2014/main" id="{28D59073-3B3A-6BDB-0E42-3D02A88B6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CB286-C490-A9A8-60D5-D568C53A2CED}"/>
              </a:ext>
            </a:extLst>
          </p:cNvPr>
          <p:cNvSpPr>
            <a:spLocks noGrp="1"/>
          </p:cNvSpPr>
          <p:nvPr>
            <p:ph type="sldNum" sz="quarter" idx="12"/>
          </p:nvPr>
        </p:nvSpPr>
        <p:spPr/>
        <p:txBody>
          <a:bodyPr/>
          <a:lstStyle/>
          <a:p>
            <a:fld id="{6005B941-5B66-4CB2-8752-DC26D266BE2D}" type="slidenum">
              <a:rPr lang="en-US" smtClean="0"/>
              <a:t>‹#›</a:t>
            </a:fld>
            <a:endParaRPr lang="en-US"/>
          </a:p>
        </p:txBody>
      </p:sp>
    </p:spTree>
    <p:extLst>
      <p:ext uri="{BB962C8B-B14F-4D97-AF65-F5344CB8AC3E}">
        <p14:creationId xmlns:p14="http://schemas.microsoft.com/office/powerpoint/2010/main" val="105335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10D1-A3DF-BCB3-41E9-FC3D177567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C49182-EDDD-725E-C80E-4DFE5DB46A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36435-D24A-6FD9-07A2-0414ED78691D}"/>
              </a:ext>
            </a:extLst>
          </p:cNvPr>
          <p:cNvSpPr>
            <a:spLocks noGrp="1"/>
          </p:cNvSpPr>
          <p:nvPr>
            <p:ph type="dt" sz="half" idx="10"/>
          </p:nvPr>
        </p:nvSpPr>
        <p:spPr/>
        <p:txBody>
          <a:bodyPr/>
          <a:lstStyle/>
          <a:p>
            <a:fld id="{37A46B99-6D27-4229-A45E-27294FCA225F}" type="datetimeFigureOut">
              <a:rPr lang="en-US" smtClean="0"/>
              <a:t>8/15/2023</a:t>
            </a:fld>
            <a:endParaRPr lang="en-US"/>
          </a:p>
        </p:txBody>
      </p:sp>
      <p:sp>
        <p:nvSpPr>
          <p:cNvPr id="5" name="Footer Placeholder 4">
            <a:extLst>
              <a:ext uri="{FF2B5EF4-FFF2-40B4-BE49-F238E27FC236}">
                <a16:creationId xmlns:a16="http://schemas.microsoft.com/office/drawing/2014/main" id="{A0BC5141-01C9-794B-B1AA-30F4492FAE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CBADA-0C10-D184-0EC9-17BD44379BC4}"/>
              </a:ext>
            </a:extLst>
          </p:cNvPr>
          <p:cNvSpPr>
            <a:spLocks noGrp="1"/>
          </p:cNvSpPr>
          <p:nvPr>
            <p:ph type="sldNum" sz="quarter" idx="12"/>
          </p:nvPr>
        </p:nvSpPr>
        <p:spPr/>
        <p:txBody>
          <a:bodyPr/>
          <a:lstStyle/>
          <a:p>
            <a:fld id="{6005B941-5B66-4CB2-8752-DC26D266BE2D}" type="slidenum">
              <a:rPr lang="en-US" smtClean="0"/>
              <a:t>‹#›</a:t>
            </a:fld>
            <a:endParaRPr lang="en-US"/>
          </a:p>
        </p:txBody>
      </p:sp>
    </p:spTree>
    <p:extLst>
      <p:ext uri="{BB962C8B-B14F-4D97-AF65-F5344CB8AC3E}">
        <p14:creationId xmlns:p14="http://schemas.microsoft.com/office/powerpoint/2010/main" val="341923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C2DB29-3CF4-DAEA-8EB1-424CB9CF92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B45E7-F293-A069-230A-AB04A11FE6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D6151-9A47-7E32-0820-8B72D02ADE8C}"/>
              </a:ext>
            </a:extLst>
          </p:cNvPr>
          <p:cNvSpPr>
            <a:spLocks noGrp="1"/>
          </p:cNvSpPr>
          <p:nvPr>
            <p:ph type="dt" sz="half" idx="10"/>
          </p:nvPr>
        </p:nvSpPr>
        <p:spPr/>
        <p:txBody>
          <a:bodyPr/>
          <a:lstStyle/>
          <a:p>
            <a:fld id="{37A46B99-6D27-4229-A45E-27294FCA225F}" type="datetimeFigureOut">
              <a:rPr lang="en-US" smtClean="0"/>
              <a:t>8/15/2023</a:t>
            </a:fld>
            <a:endParaRPr lang="en-US"/>
          </a:p>
        </p:txBody>
      </p:sp>
      <p:sp>
        <p:nvSpPr>
          <p:cNvPr id="5" name="Footer Placeholder 4">
            <a:extLst>
              <a:ext uri="{FF2B5EF4-FFF2-40B4-BE49-F238E27FC236}">
                <a16:creationId xmlns:a16="http://schemas.microsoft.com/office/drawing/2014/main" id="{3674136D-9988-0AAA-193B-E22DF1357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29805-A56F-67F1-1ECD-6A7B3BA92315}"/>
              </a:ext>
            </a:extLst>
          </p:cNvPr>
          <p:cNvSpPr>
            <a:spLocks noGrp="1"/>
          </p:cNvSpPr>
          <p:nvPr>
            <p:ph type="sldNum" sz="quarter" idx="12"/>
          </p:nvPr>
        </p:nvSpPr>
        <p:spPr/>
        <p:txBody>
          <a:bodyPr/>
          <a:lstStyle/>
          <a:p>
            <a:fld id="{6005B941-5B66-4CB2-8752-DC26D266BE2D}" type="slidenum">
              <a:rPr lang="en-US" smtClean="0"/>
              <a:t>‹#›</a:t>
            </a:fld>
            <a:endParaRPr lang="en-US"/>
          </a:p>
        </p:txBody>
      </p:sp>
    </p:spTree>
    <p:extLst>
      <p:ext uri="{BB962C8B-B14F-4D97-AF65-F5344CB8AC3E}">
        <p14:creationId xmlns:p14="http://schemas.microsoft.com/office/powerpoint/2010/main" val="3325155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EBB2-C838-C469-BC18-813E8266CF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F67B6C-569C-5A14-C8C5-299EC41819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46F6B-7D45-6389-E916-F53061DEB3DC}"/>
              </a:ext>
            </a:extLst>
          </p:cNvPr>
          <p:cNvSpPr>
            <a:spLocks noGrp="1"/>
          </p:cNvSpPr>
          <p:nvPr>
            <p:ph type="dt" sz="half" idx="10"/>
          </p:nvPr>
        </p:nvSpPr>
        <p:spPr/>
        <p:txBody>
          <a:bodyPr/>
          <a:lstStyle/>
          <a:p>
            <a:fld id="{37A46B99-6D27-4229-A45E-27294FCA225F}" type="datetimeFigureOut">
              <a:rPr lang="en-US" smtClean="0"/>
              <a:t>8/15/2023</a:t>
            </a:fld>
            <a:endParaRPr lang="en-US"/>
          </a:p>
        </p:txBody>
      </p:sp>
      <p:sp>
        <p:nvSpPr>
          <p:cNvPr id="5" name="Footer Placeholder 4">
            <a:extLst>
              <a:ext uri="{FF2B5EF4-FFF2-40B4-BE49-F238E27FC236}">
                <a16:creationId xmlns:a16="http://schemas.microsoft.com/office/drawing/2014/main" id="{2D724A8F-F800-D373-44C4-5F84E1A68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49926-8568-8380-370D-79DE393E815B}"/>
              </a:ext>
            </a:extLst>
          </p:cNvPr>
          <p:cNvSpPr>
            <a:spLocks noGrp="1"/>
          </p:cNvSpPr>
          <p:nvPr>
            <p:ph type="sldNum" sz="quarter" idx="12"/>
          </p:nvPr>
        </p:nvSpPr>
        <p:spPr/>
        <p:txBody>
          <a:bodyPr/>
          <a:lstStyle/>
          <a:p>
            <a:fld id="{6005B941-5B66-4CB2-8752-DC26D266BE2D}" type="slidenum">
              <a:rPr lang="en-US" smtClean="0"/>
              <a:t>‹#›</a:t>
            </a:fld>
            <a:endParaRPr lang="en-US"/>
          </a:p>
        </p:txBody>
      </p:sp>
    </p:spTree>
    <p:extLst>
      <p:ext uri="{BB962C8B-B14F-4D97-AF65-F5344CB8AC3E}">
        <p14:creationId xmlns:p14="http://schemas.microsoft.com/office/powerpoint/2010/main" val="84428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02EA-EAA9-6B8A-9E49-F5848CD320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5FE4EE-367D-DAD7-73F8-D8E845F98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572A62-A994-7B33-A509-AA81F7841200}"/>
              </a:ext>
            </a:extLst>
          </p:cNvPr>
          <p:cNvSpPr>
            <a:spLocks noGrp="1"/>
          </p:cNvSpPr>
          <p:nvPr>
            <p:ph type="dt" sz="half" idx="10"/>
          </p:nvPr>
        </p:nvSpPr>
        <p:spPr/>
        <p:txBody>
          <a:bodyPr/>
          <a:lstStyle/>
          <a:p>
            <a:fld id="{37A46B99-6D27-4229-A45E-27294FCA225F}" type="datetimeFigureOut">
              <a:rPr lang="en-US" smtClean="0"/>
              <a:t>8/15/2023</a:t>
            </a:fld>
            <a:endParaRPr lang="en-US"/>
          </a:p>
        </p:txBody>
      </p:sp>
      <p:sp>
        <p:nvSpPr>
          <p:cNvPr id="5" name="Footer Placeholder 4">
            <a:extLst>
              <a:ext uri="{FF2B5EF4-FFF2-40B4-BE49-F238E27FC236}">
                <a16:creationId xmlns:a16="http://schemas.microsoft.com/office/drawing/2014/main" id="{E162FBD3-8B9D-3D8A-81E6-094F6AF5D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4ED04-947B-3422-66E7-4C5D8FA25D9D}"/>
              </a:ext>
            </a:extLst>
          </p:cNvPr>
          <p:cNvSpPr>
            <a:spLocks noGrp="1"/>
          </p:cNvSpPr>
          <p:nvPr>
            <p:ph type="sldNum" sz="quarter" idx="12"/>
          </p:nvPr>
        </p:nvSpPr>
        <p:spPr/>
        <p:txBody>
          <a:bodyPr/>
          <a:lstStyle/>
          <a:p>
            <a:fld id="{6005B941-5B66-4CB2-8752-DC26D266BE2D}" type="slidenum">
              <a:rPr lang="en-US" smtClean="0"/>
              <a:t>‹#›</a:t>
            </a:fld>
            <a:endParaRPr lang="en-US"/>
          </a:p>
        </p:txBody>
      </p:sp>
    </p:spTree>
    <p:extLst>
      <p:ext uri="{BB962C8B-B14F-4D97-AF65-F5344CB8AC3E}">
        <p14:creationId xmlns:p14="http://schemas.microsoft.com/office/powerpoint/2010/main" val="79330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39F48-18AB-CAA3-C55C-B50D9E8E91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CF8777-8EF1-4AB8-283F-740FF319A7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37E1AC-13E2-5F56-3F37-A720C6C853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3EB42-E587-CF48-BFE9-57EDDBDC930D}"/>
              </a:ext>
            </a:extLst>
          </p:cNvPr>
          <p:cNvSpPr>
            <a:spLocks noGrp="1"/>
          </p:cNvSpPr>
          <p:nvPr>
            <p:ph type="dt" sz="half" idx="10"/>
          </p:nvPr>
        </p:nvSpPr>
        <p:spPr/>
        <p:txBody>
          <a:bodyPr/>
          <a:lstStyle/>
          <a:p>
            <a:fld id="{37A46B99-6D27-4229-A45E-27294FCA225F}" type="datetimeFigureOut">
              <a:rPr lang="en-US" smtClean="0"/>
              <a:t>8/15/2023</a:t>
            </a:fld>
            <a:endParaRPr lang="en-US"/>
          </a:p>
        </p:txBody>
      </p:sp>
      <p:sp>
        <p:nvSpPr>
          <p:cNvPr id="6" name="Footer Placeholder 5">
            <a:extLst>
              <a:ext uri="{FF2B5EF4-FFF2-40B4-BE49-F238E27FC236}">
                <a16:creationId xmlns:a16="http://schemas.microsoft.com/office/drawing/2014/main" id="{B8CFC748-4B52-9890-0E72-D3449D7548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A68F90-7A61-7F8B-F977-0E718679C0D7}"/>
              </a:ext>
            </a:extLst>
          </p:cNvPr>
          <p:cNvSpPr>
            <a:spLocks noGrp="1"/>
          </p:cNvSpPr>
          <p:nvPr>
            <p:ph type="sldNum" sz="quarter" idx="12"/>
          </p:nvPr>
        </p:nvSpPr>
        <p:spPr/>
        <p:txBody>
          <a:bodyPr/>
          <a:lstStyle/>
          <a:p>
            <a:fld id="{6005B941-5B66-4CB2-8752-DC26D266BE2D}" type="slidenum">
              <a:rPr lang="en-US" smtClean="0"/>
              <a:t>‹#›</a:t>
            </a:fld>
            <a:endParaRPr lang="en-US"/>
          </a:p>
        </p:txBody>
      </p:sp>
    </p:spTree>
    <p:extLst>
      <p:ext uri="{BB962C8B-B14F-4D97-AF65-F5344CB8AC3E}">
        <p14:creationId xmlns:p14="http://schemas.microsoft.com/office/powerpoint/2010/main" val="123212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1396-EA54-A5D1-172B-869E39C67A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BF7CCA-B0B5-77F0-8755-F6AD9DB376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8DE386-5EA2-C9E6-310B-A5383771A1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64E75C-0B82-6377-4DCA-3C6A0D2CFA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5D62C6-2AD0-9C1B-A6C1-129797C0EC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0A4B50-1E0E-8399-81AC-0EC10458336B}"/>
              </a:ext>
            </a:extLst>
          </p:cNvPr>
          <p:cNvSpPr>
            <a:spLocks noGrp="1"/>
          </p:cNvSpPr>
          <p:nvPr>
            <p:ph type="dt" sz="half" idx="10"/>
          </p:nvPr>
        </p:nvSpPr>
        <p:spPr/>
        <p:txBody>
          <a:bodyPr/>
          <a:lstStyle/>
          <a:p>
            <a:fld id="{37A46B99-6D27-4229-A45E-27294FCA225F}" type="datetimeFigureOut">
              <a:rPr lang="en-US" smtClean="0"/>
              <a:t>8/15/2023</a:t>
            </a:fld>
            <a:endParaRPr lang="en-US"/>
          </a:p>
        </p:txBody>
      </p:sp>
      <p:sp>
        <p:nvSpPr>
          <p:cNvPr id="8" name="Footer Placeholder 7">
            <a:extLst>
              <a:ext uri="{FF2B5EF4-FFF2-40B4-BE49-F238E27FC236}">
                <a16:creationId xmlns:a16="http://schemas.microsoft.com/office/drawing/2014/main" id="{913238BE-67B0-4561-103B-86EE50CB57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34D4BE-F638-B13E-67E4-936D70C221C9}"/>
              </a:ext>
            </a:extLst>
          </p:cNvPr>
          <p:cNvSpPr>
            <a:spLocks noGrp="1"/>
          </p:cNvSpPr>
          <p:nvPr>
            <p:ph type="sldNum" sz="quarter" idx="12"/>
          </p:nvPr>
        </p:nvSpPr>
        <p:spPr/>
        <p:txBody>
          <a:bodyPr/>
          <a:lstStyle/>
          <a:p>
            <a:fld id="{6005B941-5B66-4CB2-8752-DC26D266BE2D}" type="slidenum">
              <a:rPr lang="en-US" smtClean="0"/>
              <a:t>‹#›</a:t>
            </a:fld>
            <a:endParaRPr lang="en-US"/>
          </a:p>
        </p:txBody>
      </p:sp>
    </p:spTree>
    <p:extLst>
      <p:ext uri="{BB962C8B-B14F-4D97-AF65-F5344CB8AC3E}">
        <p14:creationId xmlns:p14="http://schemas.microsoft.com/office/powerpoint/2010/main" val="1173961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46ED-3E06-16A8-D767-25B6E7D20B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F7CF74-7012-4D50-6CAD-8514986ACF01}"/>
              </a:ext>
            </a:extLst>
          </p:cNvPr>
          <p:cNvSpPr>
            <a:spLocks noGrp="1"/>
          </p:cNvSpPr>
          <p:nvPr>
            <p:ph type="dt" sz="half" idx="10"/>
          </p:nvPr>
        </p:nvSpPr>
        <p:spPr/>
        <p:txBody>
          <a:bodyPr/>
          <a:lstStyle/>
          <a:p>
            <a:fld id="{37A46B99-6D27-4229-A45E-27294FCA225F}" type="datetimeFigureOut">
              <a:rPr lang="en-US" smtClean="0"/>
              <a:t>8/15/2023</a:t>
            </a:fld>
            <a:endParaRPr lang="en-US"/>
          </a:p>
        </p:txBody>
      </p:sp>
      <p:sp>
        <p:nvSpPr>
          <p:cNvPr id="4" name="Footer Placeholder 3">
            <a:extLst>
              <a:ext uri="{FF2B5EF4-FFF2-40B4-BE49-F238E27FC236}">
                <a16:creationId xmlns:a16="http://schemas.microsoft.com/office/drawing/2014/main" id="{13611C5C-6972-124F-F688-D6B7A89C19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615E88-313E-3414-F229-E87ED04B831F}"/>
              </a:ext>
            </a:extLst>
          </p:cNvPr>
          <p:cNvSpPr>
            <a:spLocks noGrp="1"/>
          </p:cNvSpPr>
          <p:nvPr>
            <p:ph type="sldNum" sz="quarter" idx="12"/>
          </p:nvPr>
        </p:nvSpPr>
        <p:spPr/>
        <p:txBody>
          <a:bodyPr/>
          <a:lstStyle/>
          <a:p>
            <a:fld id="{6005B941-5B66-4CB2-8752-DC26D266BE2D}" type="slidenum">
              <a:rPr lang="en-US" smtClean="0"/>
              <a:t>‹#›</a:t>
            </a:fld>
            <a:endParaRPr lang="en-US"/>
          </a:p>
        </p:txBody>
      </p:sp>
    </p:spTree>
    <p:extLst>
      <p:ext uri="{BB962C8B-B14F-4D97-AF65-F5344CB8AC3E}">
        <p14:creationId xmlns:p14="http://schemas.microsoft.com/office/powerpoint/2010/main" val="296773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41395-D45D-637F-B776-B089A9363012}"/>
              </a:ext>
            </a:extLst>
          </p:cNvPr>
          <p:cNvSpPr>
            <a:spLocks noGrp="1"/>
          </p:cNvSpPr>
          <p:nvPr>
            <p:ph type="dt" sz="half" idx="10"/>
          </p:nvPr>
        </p:nvSpPr>
        <p:spPr/>
        <p:txBody>
          <a:bodyPr/>
          <a:lstStyle/>
          <a:p>
            <a:fld id="{37A46B99-6D27-4229-A45E-27294FCA225F}" type="datetimeFigureOut">
              <a:rPr lang="en-US" smtClean="0"/>
              <a:t>8/15/2023</a:t>
            </a:fld>
            <a:endParaRPr lang="en-US"/>
          </a:p>
        </p:txBody>
      </p:sp>
      <p:sp>
        <p:nvSpPr>
          <p:cNvPr id="3" name="Footer Placeholder 2">
            <a:extLst>
              <a:ext uri="{FF2B5EF4-FFF2-40B4-BE49-F238E27FC236}">
                <a16:creationId xmlns:a16="http://schemas.microsoft.com/office/drawing/2014/main" id="{5A47C568-B979-F1D9-5D98-338DC2C72A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B8DE50-6FC8-3A84-52E8-A6C5F20625D5}"/>
              </a:ext>
            </a:extLst>
          </p:cNvPr>
          <p:cNvSpPr>
            <a:spLocks noGrp="1"/>
          </p:cNvSpPr>
          <p:nvPr>
            <p:ph type="sldNum" sz="quarter" idx="12"/>
          </p:nvPr>
        </p:nvSpPr>
        <p:spPr/>
        <p:txBody>
          <a:bodyPr/>
          <a:lstStyle/>
          <a:p>
            <a:fld id="{6005B941-5B66-4CB2-8752-DC26D266BE2D}" type="slidenum">
              <a:rPr lang="en-US" smtClean="0"/>
              <a:t>‹#›</a:t>
            </a:fld>
            <a:endParaRPr lang="en-US"/>
          </a:p>
        </p:txBody>
      </p:sp>
    </p:spTree>
    <p:extLst>
      <p:ext uri="{BB962C8B-B14F-4D97-AF65-F5344CB8AC3E}">
        <p14:creationId xmlns:p14="http://schemas.microsoft.com/office/powerpoint/2010/main" val="307095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3AC0-10CA-655E-3011-4678A846B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3E5DE6-CD69-7D95-EDC7-1B2110F14E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35C1E1-F7F6-37C4-EFE4-403DFC2AC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D8D917-C6DC-5729-E765-A3AB173E2D2B}"/>
              </a:ext>
            </a:extLst>
          </p:cNvPr>
          <p:cNvSpPr>
            <a:spLocks noGrp="1"/>
          </p:cNvSpPr>
          <p:nvPr>
            <p:ph type="dt" sz="half" idx="10"/>
          </p:nvPr>
        </p:nvSpPr>
        <p:spPr/>
        <p:txBody>
          <a:bodyPr/>
          <a:lstStyle/>
          <a:p>
            <a:fld id="{37A46B99-6D27-4229-A45E-27294FCA225F}" type="datetimeFigureOut">
              <a:rPr lang="en-US" smtClean="0"/>
              <a:t>8/15/2023</a:t>
            </a:fld>
            <a:endParaRPr lang="en-US"/>
          </a:p>
        </p:txBody>
      </p:sp>
      <p:sp>
        <p:nvSpPr>
          <p:cNvPr id="6" name="Footer Placeholder 5">
            <a:extLst>
              <a:ext uri="{FF2B5EF4-FFF2-40B4-BE49-F238E27FC236}">
                <a16:creationId xmlns:a16="http://schemas.microsoft.com/office/drawing/2014/main" id="{4693DD13-2034-DF4D-2F3B-5DF3512D6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57F34F-D6CE-32D8-DA89-6192894D8904}"/>
              </a:ext>
            </a:extLst>
          </p:cNvPr>
          <p:cNvSpPr>
            <a:spLocks noGrp="1"/>
          </p:cNvSpPr>
          <p:nvPr>
            <p:ph type="sldNum" sz="quarter" idx="12"/>
          </p:nvPr>
        </p:nvSpPr>
        <p:spPr/>
        <p:txBody>
          <a:bodyPr/>
          <a:lstStyle/>
          <a:p>
            <a:fld id="{6005B941-5B66-4CB2-8752-DC26D266BE2D}" type="slidenum">
              <a:rPr lang="en-US" smtClean="0"/>
              <a:t>‹#›</a:t>
            </a:fld>
            <a:endParaRPr lang="en-US"/>
          </a:p>
        </p:txBody>
      </p:sp>
    </p:spTree>
    <p:extLst>
      <p:ext uri="{BB962C8B-B14F-4D97-AF65-F5344CB8AC3E}">
        <p14:creationId xmlns:p14="http://schemas.microsoft.com/office/powerpoint/2010/main" val="165490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CFCF-D5FF-3DB0-675D-CF338B99F6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B52FD7-B636-0214-778C-29EA7AB698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F250A8-1376-A1D3-8C8E-0498674E1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848322-0096-D6F4-7A49-4D8B381DF4E2}"/>
              </a:ext>
            </a:extLst>
          </p:cNvPr>
          <p:cNvSpPr>
            <a:spLocks noGrp="1"/>
          </p:cNvSpPr>
          <p:nvPr>
            <p:ph type="dt" sz="half" idx="10"/>
          </p:nvPr>
        </p:nvSpPr>
        <p:spPr/>
        <p:txBody>
          <a:bodyPr/>
          <a:lstStyle/>
          <a:p>
            <a:fld id="{37A46B99-6D27-4229-A45E-27294FCA225F}" type="datetimeFigureOut">
              <a:rPr lang="en-US" smtClean="0"/>
              <a:t>8/15/2023</a:t>
            </a:fld>
            <a:endParaRPr lang="en-US"/>
          </a:p>
        </p:txBody>
      </p:sp>
      <p:sp>
        <p:nvSpPr>
          <p:cNvPr id="6" name="Footer Placeholder 5">
            <a:extLst>
              <a:ext uri="{FF2B5EF4-FFF2-40B4-BE49-F238E27FC236}">
                <a16:creationId xmlns:a16="http://schemas.microsoft.com/office/drawing/2014/main" id="{9826D3FD-C90E-E4F9-2D2B-8CD5A110C3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77B26-390C-596A-DEC4-25DF9BFCF73B}"/>
              </a:ext>
            </a:extLst>
          </p:cNvPr>
          <p:cNvSpPr>
            <a:spLocks noGrp="1"/>
          </p:cNvSpPr>
          <p:nvPr>
            <p:ph type="sldNum" sz="quarter" idx="12"/>
          </p:nvPr>
        </p:nvSpPr>
        <p:spPr/>
        <p:txBody>
          <a:bodyPr/>
          <a:lstStyle/>
          <a:p>
            <a:fld id="{6005B941-5B66-4CB2-8752-DC26D266BE2D}" type="slidenum">
              <a:rPr lang="en-US" smtClean="0"/>
              <a:t>‹#›</a:t>
            </a:fld>
            <a:endParaRPr lang="en-US"/>
          </a:p>
        </p:txBody>
      </p:sp>
    </p:spTree>
    <p:extLst>
      <p:ext uri="{BB962C8B-B14F-4D97-AF65-F5344CB8AC3E}">
        <p14:creationId xmlns:p14="http://schemas.microsoft.com/office/powerpoint/2010/main" val="290761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4F811-64A5-D415-1520-6563756324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81F072-6F7D-1D75-3588-7F80911E82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3F34A-1F8D-A172-8253-6F95CC563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46B99-6D27-4229-A45E-27294FCA225F}" type="datetimeFigureOut">
              <a:rPr lang="en-US" smtClean="0"/>
              <a:t>8/15/2023</a:t>
            </a:fld>
            <a:endParaRPr lang="en-US"/>
          </a:p>
        </p:txBody>
      </p:sp>
      <p:sp>
        <p:nvSpPr>
          <p:cNvPr id="5" name="Footer Placeholder 4">
            <a:extLst>
              <a:ext uri="{FF2B5EF4-FFF2-40B4-BE49-F238E27FC236}">
                <a16:creationId xmlns:a16="http://schemas.microsoft.com/office/drawing/2014/main" id="{DA7BD061-3F6C-3DBC-B06F-6FE3A6CC8B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B04BF6-DB51-81FE-315A-0A7D4722DA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5B941-5B66-4CB2-8752-DC26D266BE2D}" type="slidenum">
              <a:rPr lang="en-US" smtClean="0"/>
              <a:t>‹#›</a:t>
            </a:fld>
            <a:endParaRPr lang="en-US"/>
          </a:p>
        </p:txBody>
      </p:sp>
    </p:spTree>
    <p:extLst>
      <p:ext uri="{BB962C8B-B14F-4D97-AF65-F5344CB8AC3E}">
        <p14:creationId xmlns:p14="http://schemas.microsoft.com/office/powerpoint/2010/main" val="2433147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 Id="rId5" Type="http://schemas.openxmlformats.org/officeDocument/2006/relationships/image" Target="../media/image14.tmp"/><Relationship Id="rId4" Type="http://schemas.openxmlformats.org/officeDocument/2006/relationships/image" Target="../media/image13.tmp"/></Relationships>
</file>

<file path=ppt/slides/_rels/slide21.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osha.gov/heat"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14C79-BD0B-29AF-B35E-0F2B6DE5EEE0}"/>
              </a:ext>
            </a:extLst>
          </p:cNvPr>
          <p:cNvSpPr>
            <a:spLocks noGrp="1"/>
          </p:cNvSpPr>
          <p:nvPr>
            <p:ph type="ctrTitle"/>
          </p:nvPr>
        </p:nvSpPr>
        <p:spPr>
          <a:xfrm>
            <a:off x="965200" y="1383528"/>
            <a:ext cx="5925989" cy="3167510"/>
          </a:xfrm>
        </p:spPr>
        <p:txBody>
          <a:bodyPr anchor="b">
            <a:normAutofit/>
          </a:bodyPr>
          <a:lstStyle/>
          <a:p>
            <a:pPr algn="r"/>
            <a:r>
              <a:rPr lang="en-US" sz="9600"/>
              <a:t>Heat Injury &amp; Illness</a:t>
            </a:r>
          </a:p>
        </p:txBody>
      </p:sp>
      <p:sp>
        <p:nvSpPr>
          <p:cNvPr id="3" name="Subtitle 2">
            <a:extLst>
              <a:ext uri="{FF2B5EF4-FFF2-40B4-BE49-F238E27FC236}">
                <a16:creationId xmlns:a16="http://schemas.microsoft.com/office/drawing/2014/main" id="{3C6635D4-E7C4-B69F-E7DA-9F23A2134FA0}"/>
              </a:ext>
            </a:extLst>
          </p:cNvPr>
          <p:cNvSpPr>
            <a:spLocks noGrp="1"/>
          </p:cNvSpPr>
          <p:nvPr>
            <p:ph type="subTitle" idx="1"/>
          </p:nvPr>
        </p:nvSpPr>
        <p:spPr>
          <a:xfrm>
            <a:off x="965201" y="4582814"/>
            <a:ext cx="5925987" cy="1312657"/>
          </a:xfrm>
        </p:spPr>
        <p:txBody>
          <a:bodyPr anchor="t">
            <a:normAutofit/>
          </a:bodyPr>
          <a:lstStyle/>
          <a:p>
            <a:pPr algn="r"/>
            <a:r>
              <a:rPr lang="en-US"/>
              <a:t>Virginia Department  of Labor &amp; Industry</a:t>
            </a:r>
          </a:p>
          <a:p>
            <a:pPr algn="r"/>
            <a:r>
              <a:rPr lang="en-US"/>
              <a:t>Sarah Smith, Consultation Program Manager</a:t>
            </a:r>
          </a:p>
        </p:txBody>
      </p:sp>
      <p:pic>
        <p:nvPicPr>
          <p:cNvPr id="5" name="Picture 4" descr="A blue and yellow logo&#10;&#10;Description automatically generated with low confidence">
            <a:extLst>
              <a:ext uri="{FF2B5EF4-FFF2-40B4-BE49-F238E27FC236}">
                <a16:creationId xmlns:a16="http://schemas.microsoft.com/office/drawing/2014/main" id="{8CD59871-167A-2D80-B095-1EF133E97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2962" y="2709360"/>
            <a:ext cx="2621772" cy="1489643"/>
          </a:xfrm>
          <a:prstGeom prst="rect">
            <a:avLst/>
          </a:prstGeom>
        </p:spPr>
      </p:pic>
    </p:spTree>
    <p:extLst>
      <p:ext uri="{BB962C8B-B14F-4D97-AF65-F5344CB8AC3E}">
        <p14:creationId xmlns:p14="http://schemas.microsoft.com/office/powerpoint/2010/main" val="377186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Heat Illness Prevention Program (HIPP)</a:t>
            </a:r>
          </a:p>
        </p:txBody>
      </p:sp>
      <p:sp>
        <p:nvSpPr>
          <p:cNvPr id="3" name="Content Placeholder 2"/>
          <p:cNvSpPr>
            <a:spLocks noGrp="1"/>
          </p:cNvSpPr>
          <p:nvPr>
            <p:ph idx="1"/>
          </p:nvPr>
        </p:nvSpPr>
        <p:spPr>
          <a:xfrm>
            <a:off x="1171171" y="1845733"/>
            <a:ext cx="10058400" cy="4481175"/>
          </a:xfrm>
        </p:spPr>
        <p:txBody>
          <a:bodyPr>
            <a:normAutofit/>
          </a:bodyPr>
          <a:lstStyle/>
          <a:p>
            <a:pPr>
              <a:spcAft>
                <a:spcPts val="600"/>
              </a:spcAft>
              <a:buFont typeface="Arial" panose="020B0604020202020204" pitchFamily="34" charset="0"/>
              <a:buChar char="•"/>
            </a:pPr>
            <a:r>
              <a:rPr lang="en-US" dirty="0"/>
              <a:t>Employers should develop and implement a heat illness prevention program (HIPP) when heat hazards are present. </a:t>
            </a:r>
          </a:p>
          <a:p>
            <a:pPr lvl="1">
              <a:spcAft>
                <a:spcPts val="600"/>
              </a:spcAft>
              <a:buFont typeface="Arial" panose="020B0604020202020204" pitchFamily="34" charset="0"/>
              <a:buChar char="•"/>
            </a:pPr>
            <a:r>
              <a:rPr lang="en-US" dirty="0"/>
              <a:t>Planning and Supervision</a:t>
            </a:r>
          </a:p>
          <a:p>
            <a:pPr lvl="1">
              <a:spcAft>
                <a:spcPts val="600"/>
              </a:spcAft>
              <a:buFont typeface="Arial" panose="020B0604020202020204" pitchFamily="34" charset="0"/>
              <a:buChar char="•"/>
            </a:pPr>
            <a:r>
              <a:rPr lang="en-US" dirty="0"/>
              <a:t>Protecting New Workers</a:t>
            </a:r>
          </a:p>
          <a:p>
            <a:pPr lvl="1">
              <a:spcAft>
                <a:spcPts val="600"/>
              </a:spcAft>
              <a:buFont typeface="Arial" panose="020B0604020202020204" pitchFamily="34" charset="0"/>
              <a:buChar char="•"/>
            </a:pPr>
            <a:r>
              <a:rPr lang="en-US" dirty="0"/>
              <a:t>Heat Hazard Recognition</a:t>
            </a:r>
          </a:p>
          <a:p>
            <a:pPr lvl="1">
              <a:spcAft>
                <a:spcPts val="600"/>
              </a:spcAft>
              <a:buFont typeface="Arial" panose="020B0604020202020204" pitchFamily="34" charset="0"/>
              <a:buChar char="•"/>
            </a:pPr>
            <a:r>
              <a:rPr lang="en-US" dirty="0"/>
              <a:t>Engineering Controls, Work Practices and PPE</a:t>
            </a:r>
          </a:p>
          <a:p>
            <a:pPr lvl="1">
              <a:spcAft>
                <a:spcPts val="600"/>
              </a:spcAft>
              <a:buFont typeface="Arial" panose="020B0604020202020204" pitchFamily="34" charset="0"/>
              <a:buChar char="•"/>
            </a:pPr>
            <a:r>
              <a:rPr lang="en-US" dirty="0"/>
              <a:t>Heat Stress Calculator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798">
            <a:off x="8133904" y="3053852"/>
            <a:ext cx="1992968" cy="2444577"/>
          </a:xfrm>
          <a:prstGeom prst="rect">
            <a:avLst/>
          </a:prstGeom>
        </p:spPr>
      </p:pic>
      <p:sp>
        <p:nvSpPr>
          <p:cNvPr id="5" name="TextBox 4"/>
          <p:cNvSpPr txBox="1"/>
          <p:nvPr/>
        </p:nvSpPr>
        <p:spPr>
          <a:xfrm rot="954677">
            <a:off x="8929328" y="3213446"/>
            <a:ext cx="794320" cy="369332"/>
          </a:xfrm>
          <a:prstGeom prst="rect">
            <a:avLst/>
          </a:prstGeom>
          <a:noFill/>
        </p:spPr>
        <p:txBody>
          <a:bodyPr wrap="square" rtlCol="0">
            <a:spAutoFit/>
          </a:bodyPr>
          <a:lstStyle/>
          <a:p>
            <a:r>
              <a:rPr lang="en-US" dirty="0"/>
              <a:t>Heat </a:t>
            </a:r>
          </a:p>
        </p:txBody>
      </p:sp>
      <p:sp>
        <p:nvSpPr>
          <p:cNvPr id="6" name="TextBox 5"/>
          <p:cNvSpPr txBox="1"/>
          <p:nvPr/>
        </p:nvSpPr>
        <p:spPr>
          <a:xfrm rot="877602">
            <a:off x="8726268" y="3348344"/>
            <a:ext cx="837635" cy="369332"/>
          </a:xfrm>
          <a:prstGeom prst="rect">
            <a:avLst/>
          </a:prstGeom>
          <a:noFill/>
        </p:spPr>
        <p:txBody>
          <a:bodyPr wrap="square" rtlCol="0">
            <a:spAutoFit/>
          </a:bodyPr>
          <a:lstStyle/>
          <a:p>
            <a:r>
              <a:rPr lang="en-US" dirty="0"/>
              <a:t>Illness</a:t>
            </a:r>
          </a:p>
        </p:txBody>
      </p:sp>
      <p:sp>
        <p:nvSpPr>
          <p:cNvPr id="7" name="TextBox 6"/>
          <p:cNvSpPr txBox="1"/>
          <p:nvPr/>
        </p:nvSpPr>
        <p:spPr>
          <a:xfrm rot="875238">
            <a:off x="8552409" y="3553981"/>
            <a:ext cx="1420379" cy="369332"/>
          </a:xfrm>
          <a:prstGeom prst="rect">
            <a:avLst/>
          </a:prstGeom>
          <a:noFill/>
        </p:spPr>
        <p:txBody>
          <a:bodyPr wrap="square" rtlCol="0">
            <a:spAutoFit/>
          </a:bodyPr>
          <a:lstStyle/>
          <a:p>
            <a:r>
              <a:rPr lang="en-US" dirty="0"/>
              <a:t>Prevention</a:t>
            </a:r>
          </a:p>
        </p:txBody>
      </p:sp>
      <p:sp>
        <p:nvSpPr>
          <p:cNvPr id="8" name="TextBox 7"/>
          <p:cNvSpPr txBox="1"/>
          <p:nvPr/>
        </p:nvSpPr>
        <p:spPr>
          <a:xfrm rot="909866">
            <a:off x="8577591" y="3682446"/>
            <a:ext cx="1128678" cy="369332"/>
          </a:xfrm>
          <a:prstGeom prst="rect">
            <a:avLst/>
          </a:prstGeom>
          <a:noFill/>
        </p:spPr>
        <p:txBody>
          <a:bodyPr wrap="square" rtlCol="0">
            <a:spAutoFit/>
          </a:bodyPr>
          <a:lstStyle/>
          <a:p>
            <a:r>
              <a:rPr lang="en-US" dirty="0"/>
              <a:t>Program</a:t>
            </a:r>
          </a:p>
        </p:txBody>
      </p:sp>
    </p:spTree>
    <p:extLst>
      <p:ext uri="{BB962C8B-B14F-4D97-AF65-F5344CB8AC3E}">
        <p14:creationId xmlns:p14="http://schemas.microsoft.com/office/powerpoint/2010/main" val="3604310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DD86F2-B950-D941-2F3A-74BC53FA8A40}"/>
              </a:ext>
            </a:extLst>
          </p:cNvPr>
          <p:cNvSpPr>
            <a:spLocks noGrp="1"/>
          </p:cNvSpPr>
          <p:nvPr>
            <p:ph type="title"/>
          </p:nvPr>
        </p:nvSpPr>
        <p:spPr>
          <a:xfrm>
            <a:off x="686834" y="1153572"/>
            <a:ext cx="3200400" cy="4461163"/>
          </a:xfrm>
        </p:spPr>
        <p:txBody>
          <a:bodyPr>
            <a:normAutofit/>
          </a:bodyPr>
          <a:lstStyle/>
          <a:p>
            <a:r>
              <a:rPr lang="en-US">
                <a:solidFill>
                  <a:srgbClr val="FFFFFF"/>
                </a:solidFill>
              </a:rPr>
              <a:t>Heat Illness Prevention Plan( HIPP)</a:t>
            </a: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B9396B1-986C-A3EB-5E32-6FFDF7DF4548}"/>
              </a:ext>
            </a:extLst>
          </p:cNvPr>
          <p:cNvSpPr>
            <a:spLocks noGrp="1"/>
          </p:cNvSpPr>
          <p:nvPr>
            <p:ph idx="1"/>
          </p:nvPr>
        </p:nvSpPr>
        <p:spPr>
          <a:xfrm>
            <a:off x="4447308" y="591344"/>
            <a:ext cx="6906491" cy="5585619"/>
          </a:xfrm>
        </p:spPr>
        <p:txBody>
          <a:bodyPr anchor="ctr">
            <a:normAutofit/>
          </a:bodyPr>
          <a:lstStyle/>
          <a:p>
            <a:pPr marL="0" marR="0">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Who will provide oversight on a daily basis?</a:t>
            </a:r>
          </a:p>
          <a:p>
            <a:pPr marL="0" marR="0">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How will new workers gradually develop heat tolerance?</a:t>
            </a:r>
          </a:p>
          <a:p>
            <a:pPr marL="457200" lvl="1">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Temporary workers may be more susceptible to heat and require closer supervision.</a:t>
            </a:r>
          </a:p>
          <a:p>
            <a:pPr marL="457200" lvl="1">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Workers returning from extended leave (typically defined as more than two weeks) may also be at increased risk.</a:t>
            </a:r>
          </a:p>
          <a:p>
            <a:pPr marL="0" marR="0">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How will the employer ensure that first aid is adequate and the protocol for summoning medical assistance in situations beyond first-aid is effective?</a:t>
            </a:r>
          </a:p>
          <a:p>
            <a:pPr marL="0" marR="0">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What engineering controls and work practices will be used to reduce heat stress?</a:t>
            </a:r>
          </a:p>
          <a:p>
            <a:pPr marL="0" marR="0">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How will heat stress be measured?</a:t>
            </a:r>
          </a:p>
          <a:p>
            <a:pPr marL="0" marR="0">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How to respond when the National Weather Service issues a     heat advisory or heat warning?</a:t>
            </a:r>
          </a:p>
          <a:p>
            <a:pPr marL="0" marR="0">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How will we determine if the total heat stress is hazardous?</a:t>
            </a:r>
          </a:p>
          <a:p>
            <a:pPr marL="0" marR="0">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What training will be provided to workers and supervisors?</a:t>
            </a:r>
          </a:p>
          <a:p>
            <a:pPr marL="0" indent="0">
              <a:buNone/>
            </a:pPr>
            <a:endParaRPr lang="en-US" sz="2000" dirty="0"/>
          </a:p>
        </p:txBody>
      </p:sp>
    </p:spTree>
    <p:extLst>
      <p:ext uri="{BB962C8B-B14F-4D97-AF65-F5344CB8AC3E}">
        <p14:creationId xmlns:p14="http://schemas.microsoft.com/office/powerpoint/2010/main" val="3750279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Heat Illness Training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sz="2000" dirty="0"/>
              <a:t>Employee training should include:</a:t>
            </a:r>
          </a:p>
          <a:p>
            <a:pPr lvl="1"/>
            <a:r>
              <a:rPr lang="en-US" sz="2000" dirty="0"/>
              <a:t>Types of heat-related illness, including how to recognize common signs and symptoms.</a:t>
            </a:r>
          </a:p>
          <a:p>
            <a:pPr lvl="1"/>
            <a:r>
              <a:rPr lang="en-US" sz="2000" dirty="0"/>
              <a:t>Importance of immediately providing first aid to affected workers.</a:t>
            </a:r>
          </a:p>
          <a:p>
            <a:pPr lvl="1"/>
            <a:r>
              <a:rPr lang="en-US" sz="2000" dirty="0"/>
              <a:t>Procedures for contacting emergency medical services.</a:t>
            </a:r>
          </a:p>
          <a:p>
            <a:pPr lvl="1"/>
            <a:r>
              <a:rPr lang="en-US" sz="2000" dirty="0"/>
              <a:t>Importance of protecting new “unacclimatized” workers. This includes work practices to help workers develop acclimatization.</a:t>
            </a:r>
          </a:p>
          <a:p>
            <a:pPr lvl="1"/>
            <a:r>
              <a:rPr lang="en-US" sz="2000" dirty="0"/>
              <a:t>Job-related and personal risk factors for heat-related illness.</a:t>
            </a:r>
          </a:p>
          <a:p>
            <a:pPr lvl="1"/>
            <a:r>
              <a:rPr lang="en-US" sz="2000" dirty="0"/>
              <a:t>Fluid replacement guidelines.</a:t>
            </a:r>
          </a:p>
          <a:p>
            <a:pPr lvl="1"/>
            <a:r>
              <a:rPr lang="en-US" sz="2000" dirty="0"/>
              <a:t>Appropriate work/rest cycles (i.e., mandatory rest breaks) when heat stress is high.</a:t>
            </a:r>
          </a:p>
          <a:p>
            <a:pPr lvl="1"/>
            <a:r>
              <a:rPr lang="en-US" sz="2000" dirty="0"/>
              <a:t>Importance of taking rest breaks in areas that are cooler than the worksite—for example, shade or air-conditioned rooms.</a:t>
            </a:r>
          </a:p>
        </p:txBody>
      </p:sp>
    </p:spTree>
    <p:extLst>
      <p:ext uri="{BB962C8B-B14F-4D97-AF65-F5344CB8AC3E}">
        <p14:creationId xmlns:p14="http://schemas.microsoft.com/office/powerpoint/2010/main" val="160135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604A8-8CD8-D0D1-BC75-EB42C6581C34}"/>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kumimoji="0" lang="en-US" sz="5000" b="0" i="0" u="none" strike="noStrike" kern="1200" cap="none" spc="-50" normalizeH="0" baseline="0" noProof="0">
                <a:ln>
                  <a:noFill/>
                </a:ln>
                <a:solidFill>
                  <a:schemeClr val="tx1"/>
                </a:solidFill>
                <a:effectLst/>
                <a:uLnTx/>
                <a:uFillTx/>
                <a:latin typeface="+mj-lt"/>
                <a:ea typeface="+mj-ea"/>
                <a:cs typeface="+mj-cs"/>
              </a:rPr>
              <a:t>Heat Related Illness Risk Factors</a:t>
            </a:r>
            <a:endParaRPr lang="en-US" sz="5000" kern="120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77435A-0880-BF36-FB3D-54D3CB522DBA}"/>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marL="91440" marR="0" lvl="0" fontAlgn="auto">
              <a:spcBef>
                <a:spcPts val="1200"/>
              </a:spcBef>
              <a:spcAft>
                <a:spcPts val="200"/>
              </a:spcAft>
              <a:buClr>
                <a:srgbClr val="FFCA08"/>
              </a:buClr>
              <a:buSzPct val="100000"/>
              <a:tabLst/>
              <a:defRPr/>
            </a:pPr>
            <a:r>
              <a:rPr kumimoji="0" lang="en-US" sz="1900" b="0" i="0" u="none" strike="noStrike" cap="none" spc="0" normalizeH="0" baseline="0" noProof="0">
                <a:ln>
                  <a:noFill/>
                </a:ln>
                <a:effectLst/>
                <a:uLnTx/>
                <a:uFillTx/>
              </a:rPr>
              <a:t>Employers should recognize that not all workers tolerate heat the same way.</a:t>
            </a:r>
          </a:p>
          <a:p>
            <a:pPr marL="91440" marR="0" lvl="0" fontAlgn="auto">
              <a:spcBef>
                <a:spcPts val="1200"/>
              </a:spcBef>
              <a:spcAft>
                <a:spcPts val="200"/>
              </a:spcAft>
              <a:buClr>
                <a:srgbClr val="FFCA08"/>
              </a:buClr>
              <a:buSzPct val="100000"/>
              <a:tabLst/>
              <a:defRPr/>
            </a:pPr>
            <a:r>
              <a:rPr kumimoji="0" lang="en-US" sz="1900" b="0" i="0" u="none" strike="noStrike" cap="none" spc="0" normalizeH="0" baseline="0" noProof="0">
                <a:ln>
                  <a:noFill/>
                </a:ln>
                <a:effectLst/>
                <a:uLnTx/>
                <a:uFillTx/>
              </a:rPr>
              <a:t>Some workers handle heat stress less effectively than others.</a:t>
            </a:r>
          </a:p>
          <a:p>
            <a:pPr marL="91440" marR="0" lvl="0" fontAlgn="auto">
              <a:spcBef>
                <a:spcPts val="1200"/>
              </a:spcBef>
              <a:spcAft>
                <a:spcPts val="200"/>
              </a:spcAft>
              <a:buClr>
                <a:srgbClr val="FFCA08"/>
              </a:buClr>
              <a:buSzPct val="100000"/>
              <a:tabLst/>
              <a:defRPr/>
            </a:pPr>
            <a:r>
              <a:rPr kumimoji="0" lang="en-US" sz="1900" b="0" i="0" u="none" strike="noStrike" cap="none" spc="0" normalizeH="0" baseline="0" noProof="0">
                <a:ln>
                  <a:noFill/>
                </a:ln>
                <a:effectLst/>
                <a:uLnTx/>
                <a:uFillTx/>
              </a:rPr>
              <a:t>An occupational medical monitoring program can identify workers who are at increased risk of heat illness.</a:t>
            </a:r>
          </a:p>
          <a:p>
            <a:pPr marL="91440" marR="0" lvl="0" fontAlgn="auto">
              <a:spcBef>
                <a:spcPts val="1200"/>
              </a:spcBef>
              <a:spcAft>
                <a:spcPts val="200"/>
              </a:spcAft>
              <a:buClr>
                <a:srgbClr val="FFCA08"/>
              </a:buClr>
              <a:buSzPct val="100000"/>
              <a:tabLst/>
              <a:defRPr/>
            </a:pPr>
            <a:r>
              <a:rPr kumimoji="0" lang="en-US" sz="1900" b="0" i="0" u="none" strike="noStrike" cap="none" spc="0" normalizeH="0" baseline="0" noProof="0">
                <a:ln>
                  <a:noFill/>
                </a:ln>
                <a:effectLst/>
                <a:uLnTx/>
                <a:uFillTx/>
              </a:rPr>
              <a:t>When heat hazards are present, workers should receive training about personal factors that can make them more susceptible to heat-related illness.</a:t>
            </a:r>
          </a:p>
          <a:p>
            <a:endParaRPr lang="en-US" sz="1900"/>
          </a:p>
        </p:txBody>
      </p:sp>
      <p:pic>
        <p:nvPicPr>
          <p:cNvPr id="5" name="Content Placeholder 4">
            <a:extLst>
              <a:ext uri="{FF2B5EF4-FFF2-40B4-BE49-F238E27FC236}">
                <a16:creationId xmlns:a16="http://schemas.microsoft.com/office/drawing/2014/main" id="{E6FEEEA7-791C-4120-9F65-F33B8E994F86}"/>
              </a:ext>
            </a:extLst>
          </p:cNvPr>
          <p:cNvPicPr>
            <a:picLocks noGrp="1" noChangeAspect="1"/>
          </p:cNvPicPr>
          <p:nvPr>
            <p:ph sz="half" idx="2"/>
          </p:nvPr>
        </p:nvPicPr>
        <p:blipFill>
          <a:blip r:embed="rId3"/>
          <a:stretch>
            <a:fillRect/>
          </a:stretch>
        </p:blipFill>
        <p:spPr>
          <a:xfrm>
            <a:off x="6099048" y="747281"/>
            <a:ext cx="5458968" cy="5363437"/>
          </a:xfrm>
          <a:prstGeom prst="rect">
            <a:avLst/>
          </a:prstGeom>
        </p:spPr>
      </p:pic>
    </p:spTree>
    <p:extLst>
      <p:ext uri="{BB962C8B-B14F-4D97-AF65-F5344CB8AC3E}">
        <p14:creationId xmlns:p14="http://schemas.microsoft.com/office/powerpoint/2010/main" val="232184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C88F0D-7EB4-62A4-2C1D-8D4AB8638E0C}"/>
              </a:ext>
            </a:extLst>
          </p:cNvPr>
          <p:cNvSpPr>
            <a:spLocks noGrp="1"/>
          </p:cNvSpPr>
          <p:nvPr>
            <p:ph type="title"/>
          </p:nvPr>
        </p:nvSpPr>
        <p:spPr>
          <a:xfrm>
            <a:off x="838200" y="365125"/>
            <a:ext cx="10515600" cy="1325563"/>
          </a:xfrm>
        </p:spPr>
        <p:txBody>
          <a:bodyPr>
            <a:normAutofit/>
          </a:bodyPr>
          <a:lstStyle/>
          <a:p>
            <a:r>
              <a:rPr lang="en-US" dirty="0"/>
              <a:t>Employee Acclimatization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C065DE2-B217-B8F9-ECF6-8B6D372A9F5D}"/>
              </a:ext>
            </a:extLst>
          </p:cNvPr>
          <p:cNvSpPr>
            <a:spLocks noGrp="1"/>
          </p:cNvSpPr>
          <p:nvPr>
            <p:ph idx="1"/>
          </p:nvPr>
        </p:nvSpPr>
        <p:spPr>
          <a:xfrm>
            <a:off x="838200" y="1825625"/>
            <a:ext cx="10515600" cy="4351338"/>
          </a:xfrm>
        </p:spPr>
        <p:txBody>
          <a:bodyPr>
            <a:normAutofit/>
          </a:bodyPr>
          <a:lstStyle/>
          <a:p>
            <a:r>
              <a:rPr lang="en-US" sz="2000"/>
              <a:t>“Acclimatization” means that the body gradually adapts and tolerates higher levels of heat stress. Workers who are new to working in warm environments may not be acclimatized to heat. New workers need time to acclimatize unless they have previously worked in hot environments.  OSHA and NIOSH recommend the "Rule of 20 percent" for building heat tolerance: </a:t>
            </a:r>
          </a:p>
          <a:p>
            <a:r>
              <a:rPr lang="en-US" sz="2000"/>
              <a:t>20 percent First Day: New workers should work only 20 percent of the normal duration on their first day.</a:t>
            </a:r>
          </a:p>
          <a:p>
            <a:r>
              <a:rPr lang="en-US" sz="2000"/>
              <a:t>20 percent Each Additional Day: Increase work duration by 20 percent on subsequent days until the worker is performing a normal schedule. </a:t>
            </a:r>
          </a:p>
          <a:p>
            <a:r>
              <a:rPr lang="en-US" sz="2000"/>
              <a:t>By following the Rule of 20 percent, new workers will be working a full schedule by the end of their first week. </a:t>
            </a:r>
          </a:p>
          <a:p>
            <a:r>
              <a:rPr lang="en-US" sz="2000"/>
              <a:t>When in doubt, give workers more days to acclimatize. To help workers build heat tolerance, reduce the duration of the work but not the intensity of the work.</a:t>
            </a:r>
          </a:p>
          <a:p>
            <a:endParaRPr lang="en-US" sz="2000"/>
          </a:p>
        </p:txBody>
      </p:sp>
    </p:spTree>
    <p:extLst>
      <p:ext uri="{BB962C8B-B14F-4D97-AF65-F5344CB8AC3E}">
        <p14:creationId xmlns:p14="http://schemas.microsoft.com/office/powerpoint/2010/main" val="1834810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2AA6-80B0-29CC-ABB4-042B0D308A7E}"/>
              </a:ext>
            </a:extLst>
          </p:cNvPr>
          <p:cNvSpPr>
            <a:spLocks noGrp="1"/>
          </p:cNvSpPr>
          <p:nvPr>
            <p:ph type="title"/>
          </p:nvPr>
        </p:nvSpPr>
        <p:spPr/>
        <p:txBody>
          <a:bodyPr/>
          <a:lstStyle/>
          <a:p>
            <a:r>
              <a:rPr lang="en-US" dirty="0"/>
              <a:t>Employee Acclimatization </a:t>
            </a:r>
          </a:p>
        </p:txBody>
      </p:sp>
      <p:graphicFrame>
        <p:nvGraphicFramePr>
          <p:cNvPr id="4" name="Table 4">
            <a:extLst>
              <a:ext uri="{FF2B5EF4-FFF2-40B4-BE49-F238E27FC236}">
                <a16:creationId xmlns:a16="http://schemas.microsoft.com/office/drawing/2014/main" id="{EEFA31F8-5872-9589-F3CF-44CE06762F12}"/>
              </a:ext>
            </a:extLst>
          </p:cNvPr>
          <p:cNvGraphicFramePr>
            <a:graphicFrameLocks noGrp="1"/>
          </p:cNvGraphicFramePr>
          <p:nvPr>
            <p:ph idx="1"/>
            <p:extLst>
              <p:ext uri="{D42A27DB-BD31-4B8C-83A1-F6EECF244321}">
                <p14:modId xmlns:p14="http://schemas.microsoft.com/office/powerpoint/2010/main" val="103405746"/>
              </p:ext>
            </p:extLst>
          </p:nvPr>
        </p:nvGraphicFramePr>
        <p:xfrm>
          <a:off x="838200" y="1825625"/>
          <a:ext cx="10515600" cy="1188720"/>
        </p:xfrm>
        <a:graphic>
          <a:graphicData uri="http://schemas.openxmlformats.org/drawingml/2006/table">
            <a:tbl>
              <a:tblPr firstRow="1" bandRow="1">
                <a:tableStyleId>{00A15C55-8517-42AA-B614-E9B94910E393}</a:tableStyleId>
              </a:tblPr>
              <a:tblGrid>
                <a:gridCol w="1752600">
                  <a:extLst>
                    <a:ext uri="{9D8B030D-6E8A-4147-A177-3AD203B41FA5}">
                      <a16:colId xmlns:a16="http://schemas.microsoft.com/office/drawing/2014/main" val="3420856186"/>
                    </a:ext>
                  </a:extLst>
                </a:gridCol>
                <a:gridCol w="1752600">
                  <a:extLst>
                    <a:ext uri="{9D8B030D-6E8A-4147-A177-3AD203B41FA5}">
                      <a16:colId xmlns:a16="http://schemas.microsoft.com/office/drawing/2014/main" val="1135876181"/>
                    </a:ext>
                  </a:extLst>
                </a:gridCol>
                <a:gridCol w="1752600">
                  <a:extLst>
                    <a:ext uri="{9D8B030D-6E8A-4147-A177-3AD203B41FA5}">
                      <a16:colId xmlns:a16="http://schemas.microsoft.com/office/drawing/2014/main" val="1131648773"/>
                    </a:ext>
                  </a:extLst>
                </a:gridCol>
                <a:gridCol w="1752600">
                  <a:extLst>
                    <a:ext uri="{9D8B030D-6E8A-4147-A177-3AD203B41FA5}">
                      <a16:colId xmlns:a16="http://schemas.microsoft.com/office/drawing/2014/main" val="87358305"/>
                    </a:ext>
                  </a:extLst>
                </a:gridCol>
                <a:gridCol w="1752600">
                  <a:extLst>
                    <a:ext uri="{9D8B030D-6E8A-4147-A177-3AD203B41FA5}">
                      <a16:colId xmlns:a16="http://schemas.microsoft.com/office/drawing/2014/main" val="2111770479"/>
                    </a:ext>
                  </a:extLst>
                </a:gridCol>
                <a:gridCol w="1752600">
                  <a:extLst>
                    <a:ext uri="{9D8B030D-6E8A-4147-A177-3AD203B41FA5}">
                      <a16:colId xmlns:a16="http://schemas.microsoft.com/office/drawing/2014/main" val="1346855526"/>
                    </a:ext>
                  </a:extLst>
                </a:gridCol>
              </a:tblGrid>
              <a:tr h="370840">
                <a:tc>
                  <a:txBody>
                    <a:bodyPr/>
                    <a:lstStyle/>
                    <a:p>
                      <a:r>
                        <a:rPr lang="en-US" sz="2000" dirty="0">
                          <a:solidFill>
                            <a:schemeClr val="tx1"/>
                          </a:solidFill>
                        </a:rPr>
                        <a:t>Percentage</a:t>
                      </a:r>
                    </a:p>
                  </a:txBody>
                  <a:tcPr/>
                </a:tc>
                <a:tc>
                  <a:txBody>
                    <a:bodyPr/>
                    <a:lstStyle/>
                    <a:p>
                      <a:r>
                        <a:rPr lang="en-US" sz="2000" dirty="0">
                          <a:solidFill>
                            <a:schemeClr val="tx1"/>
                          </a:solidFill>
                        </a:rPr>
                        <a:t>20%</a:t>
                      </a:r>
                    </a:p>
                  </a:txBody>
                  <a:tcPr/>
                </a:tc>
                <a:tc>
                  <a:txBody>
                    <a:bodyPr/>
                    <a:lstStyle/>
                    <a:p>
                      <a:r>
                        <a:rPr lang="en-US" sz="2000" dirty="0">
                          <a:solidFill>
                            <a:schemeClr val="tx1"/>
                          </a:solidFill>
                        </a:rPr>
                        <a:t>40%</a:t>
                      </a:r>
                    </a:p>
                  </a:txBody>
                  <a:tcPr/>
                </a:tc>
                <a:tc>
                  <a:txBody>
                    <a:bodyPr/>
                    <a:lstStyle/>
                    <a:p>
                      <a:r>
                        <a:rPr lang="en-US" sz="2000" dirty="0">
                          <a:solidFill>
                            <a:schemeClr val="tx1"/>
                          </a:solidFill>
                        </a:rPr>
                        <a:t>60%</a:t>
                      </a:r>
                    </a:p>
                  </a:txBody>
                  <a:tcPr/>
                </a:tc>
                <a:tc>
                  <a:txBody>
                    <a:bodyPr/>
                    <a:lstStyle/>
                    <a:p>
                      <a:r>
                        <a:rPr lang="en-US" sz="2000" dirty="0">
                          <a:solidFill>
                            <a:schemeClr val="tx1"/>
                          </a:solidFill>
                        </a:rPr>
                        <a:t>80%</a:t>
                      </a:r>
                    </a:p>
                  </a:txBody>
                  <a:tcPr/>
                </a:tc>
                <a:tc>
                  <a:txBody>
                    <a:bodyPr/>
                    <a:lstStyle/>
                    <a:p>
                      <a:r>
                        <a:rPr lang="en-US" sz="2000" dirty="0">
                          <a:solidFill>
                            <a:schemeClr val="tx1"/>
                          </a:solidFill>
                        </a:rPr>
                        <a:t>100%</a:t>
                      </a:r>
                    </a:p>
                  </a:txBody>
                  <a:tcPr/>
                </a:tc>
                <a:extLst>
                  <a:ext uri="{0D108BD9-81ED-4DB2-BD59-A6C34878D82A}">
                    <a16:rowId xmlns:a16="http://schemas.microsoft.com/office/drawing/2014/main" val="597538232"/>
                  </a:ext>
                </a:extLst>
              </a:tr>
              <a:tr h="370840">
                <a:tc>
                  <a:txBody>
                    <a:bodyPr/>
                    <a:lstStyle/>
                    <a:p>
                      <a:r>
                        <a:rPr lang="en-US" sz="2000" dirty="0">
                          <a:solidFill>
                            <a:schemeClr val="tx1"/>
                          </a:solidFill>
                        </a:rPr>
                        <a:t>Time( min)</a:t>
                      </a:r>
                    </a:p>
                  </a:txBody>
                  <a:tcPr/>
                </a:tc>
                <a:tc>
                  <a:txBody>
                    <a:bodyPr/>
                    <a:lstStyle/>
                    <a:p>
                      <a:r>
                        <a:rPr lang="en-US" dirty="0"/>
                        <a:t>96</a:t>
                      </a:r>
                    </a:p>
                  </a:txBody>
                  <a:tcPr/>
                </a:tc>
                <a:tc>
                  <a:txBody>
                    <a:bodyPr/>
                    <a:lstStyle/>
                    <a:p>
                      <a:r>
                        <a:rPr lang="en-US" dirty="0"/>
                        <a:t>192</a:t>
                      </a:r>
                    </a:p>
                  </a:txBody>
                  <a:tcPr/>
                </a:tc>
                <a:tc>
                  <a:txBody>
                    <a:bodyPr/>
                    <a:lstStyle/>
                    <a:p>
                      <a:r>
                        <a:rPr lang="en-US" dirty="0"/>
                        <a:t>288</a:t>
                      </a:r>
                    </a:p>
                  </a:txBody>
                  <a:tcPr/>
                </a:tc>
                <a:tc>
                  <a:txBody>
                    <a:bodyPr/>
                    <a:lstStyle/>
                    <a:p>
                      <a:r>
                        <a:rPr lang="en-US" dirty="0"/>
                        <a:t>384</a:t>
                      </a:r>
                    </a:p>
                  </a:txBody>
                  <a:tcPr/>
                </a:tc>
                <a:tc>
                  <a:txBody>
                    <a:bodyPr/>
                    <a:lstStyle/>
                    <a:p>
                      <a:r>
                        <a:rPr lang="en-US" dirty="0"/>
                        <a:t>480</a:t>
                      </a:r>
                    </a:p>
                  </a:txBody>
                  <a:tcPr/>
                </a:tc>
                <a:extLst>
                  <a:ext uri="{0D108BD9-81ED-4DB2-BD59-A6C34878D82A}">
                    <a16:rowId xmlns:a16="http://schemas.microsoft.com/office/drawing/2014/main" val="1941960538"/>
                  </a:ext>
                </a:extLst>
              </a:tr>
              <a:tr h="370840">
                <a:tc>
                  <a:txBody>
                    <a:bodyPr/>
                    <a:lstStyle/>
                    <a:p>
                      <a:r>
                        <a:rPr lang="en-US" sz="2000" dirty="0">
                          <a:solidFill>
                            <a:schemeClr val="tx1"/>
                          </a:solidFill>
                        </a:rPr>
                        <a:t>Time ( hours)</a:t>
                      </a:r>
                    </a:p>
                  </a:txBody>
                  <a:tcPr/>
                </a:tc>
                <a:tc>
                  <a:txBody>
                    <a:bodyPr/>
                    <a:lstStyle/>
                    <a:p>
                      <a:r>
                        <a:rPr lang="en-US" dirty="0"/>
                        <a:t>I hour/ 36 min</a:t>
                      </a:r>
                    </a:p>
                  </a:txBody>
                  <a:tcPr/>
                </a:tc>
                <a:tc>
                  <a:txBody>
                    <a:bodyPr/>
                    <a:lstStyle/>
                    <a:p>
                      <a:r>
                        <a:rPr lang="en-US" dirty="0"/>
                        <a:t>3 hour/12 min</a:t>
                      </a:r>
                    </a:p>
                  </a:txBody>
                  <a:tcPr/>
                </a:tc>
                <a:tc>
                  <a:txBody>
                    <a:bodyPr/>
                    <a:lstStyle/>
                    <a:p>
                      <a:r>
                        <a:rPr lang="en-US" dirty="0"/>
                        <a:t>4 hour/ 48 min</a:t>
                      </a:r>
                    </a:p>
                  </a:txBody>
                  <a:tcPr/>
                </a:tc>
                <a:tc>
                  <a:txBody>
                    <a:bodyPr/>
                    <a:lstStyle/>
                    <a:p>
                      <a:r>
                        <a:rPr lang="en-US" dirty="0"/>
                        <a:t>6 hour/ 24 min</a:t>
                      </a:r>
                    </a:p>
                  </a:txBody>
                  <a:tcPr/>
                </a:tc>
                <a:tc>
                  <a:txBody>
                    <a:bodyPr/>
                    <a:lstStyle/>
                    <a:p>
                      <a:r>
                        <a:rPr lang="en-US" dirty="0"/>
                        <a:t>8 hours</a:t>
                      </a:r>
                    </a:p>
                  </a:txBody>
                  <a:tcPr/>
                </a:tc>
                <a:extLst>
                  <a:ext uri="{0D108BD9-81ED-4DB2-BD59-A6C34878D82A}">
                    <a16:rowId xmlns:a16="http://schemas.microsoft.com/office/drawing/2014/main" val="2266843043"/>
                  </a:ext>
                </a:extLst>
              </a:tr>
            </a:tbl>
          </a:graphicData>
        </a:graphic>
      </p:graphicFrame>
      <p:sp>
        <p:nvSpPr>
          <p:cNvPr id="5" name="Rectangle 4">
            <a:extLst>
              <a:ext uri="{FF2B5EF4-FFF2-40B4-BE49-F238E27FC236}">
                <a16:creationId xmlns:a16="http://schemas.microsoft.com/office/drawing/2014/main" id="{D2A53741-ACAA-9E18-C8C5-B0A6FD29BC46}"/>
              </a:ext>
            </a:extLst>
          </p:cNvPr>
          <p:cNvSpPr/>
          <p:nvPr/>
        </p:nvSpPr>
        <p:spPr>
          <a:xfrm>
            <a:off x="838201" y="2967335"/>
            <a:ext cx="7325962"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000" b="1" dirty="0">
                <a:ln/>
              </a:rPr>
              <a:t>Workday = 480 minutes</a:t>
            </a:r>
          </a:p>
          <a:p>
            <a:r>
              <a:rPr lang="en-US" sz="2000" b="1" dirty="0">
                <a:ln/>
              </a:rPr>
              <a:t>20% of 480 = 96 minutes</a:t>
            </a:r>
          </a:p>
        </p:txBody>
      </p:sp>
    </p:spTree>
    <p:extLst>
      <p:ext uri="{BB962C8B-B14F-4D97-AF65-F5344CB8AC3E}">
        <p14:creationId xmlns:p14="http://schemas.microsoft.com/office/powerpoint/2010/main" val="123097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5400" dirty="0"/>
              <a:t>Workplace Controls</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a:bodyPr>
          <a:lstStyle/>
          <a:p>
            <a:r>
              <a:rPr lang="en-US" sz="1900" dirty="0"/>
              <a:t>Engineering controls</a:t>
            </a:r>
          </a:p>
          <a:p>
            <a:pPr lvl="1"/>
            <a:r>
              <a:rPr lang="en-US" sz="1900" dirty="0"/>
              <a:t>Ex. Utilize air conditioning, fans, increase general ventilation </a:t>
            </a:r>
          </a:p>
          <a:p>
            <a:r>
              <a:rPr lang="en-US" sz="1900" dirty="0"/>
              <a:t>Work practices</a:t>
            </a:r>
          </a:p>
          <a:p>
            <a:pPr lvl="1"/>
            <a:r>
              <a:rPr lang="en-US" sz="1900" dirty="0"/>
              <a:t>Ex. Modify work schedules for workers who are new to warm environments, require mandatory rest/water breaks, employee rotation, consider scheduling work at a cooler time of day</a:t>
            </a:r>
          </a:p>
          <a:p>
            <a:r>
              <a:rPr lang="en-US" sz="1900" dirty="0"/>
              <a:t>Personal protective equipment(PPE)</a:t>
            </a:r>
          </a:p>
          <a:p>
            <a:pPr lvl="1"/>
            <a:r>
              <a:rPr lang="en-US" sz="1900" dirty="0"/>
              <a:t>Ex.  For hot environments: Insulated suits, reflective clothing, cooling neck wraps, camel packs</a:t>
            </a:r>
          </a:p>
          <a:p>
            <a:pPr lvl="1"/>
            <a:r>
              <a:rPr lang="en-US" sz="1900" dirty="0"/>
              <a:t>Ex. For extremely hot environments: thermally conditioned clothing</a:t>
            </a:r>
          </a:p>
          <a:p>
            <a:endParaRPr lang="en-US" sz="19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2298" r="25891" b="2"/>
          <a:stretch/>
        </p:blipFill>
        <p:spPr>
          <a:xfrm>
            <a:off x="7675658" y="2093976"/>
            <a:ext cx="3941064" cy="4096512"/>
          </a:xfrm>
          <a:prstGeom prst="rect">
            <a:avLst/>
          </a:prstGeom>
        </p:spPr>
      </p:pic>
    </p:spTree>
    <p:extLst>
      <p:ext uri="{BB962C8B-B14F-4D97-AF65-F5344CB8AC3E}">
        <p14:creationId xmlns:p14="http://schemas.microsoft.com/office/powerpoint/2010/main" val="31008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F1D947-AD35-8422-585F-5A9EF0EF4C69}"/>
              </a:ext>
            </a:extLst>
          </p:cNvPr>
          <p:cNvSpPr>
            <a:spLocks noGrp="1"/>
          </p:cNvSpPr>
          <p:nvPr>
            <p:ph type="title"/>
          </p:nvPr>
        </p:nvSpPr>
        <p:spPr>
          <a:xfrm>
            <a:off x="838200" y="365125"/>
            <a:ext cx="10515600" cy="1325563"/>
          </a:xfrm>
        </p:spPr>
        <p:txBody>
          <a:bodyPr>
            <a:normAutofit/>
          </a:bodyPr>
          <a:lstStyle/>
          <a:p>
            <a:r>
              <a:rPr lang="en-US" sz="5400"/>
              <a:t>WATER. REST. SHADE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561E62-C949-CB16-8CAA-71F87915E5AD}"/>
              </a:ext>
            </a:extLst>
          </p:cNvPr>
          <p:cNvSpPr>
            <a:spLocks noGrp="1"/>
          </p:cNvSpPr>
          <p:nvPr>
            <p:ph idx="1"/>
          </p:nvPr>
        </p:nvSpPr>
        <p:spPr>
          <a:xfrm>
            <a:off x="838200" y="1929384"/>
            <a:ext cx="10515600" cy="4251960"/>
          </a:xfrm>
        </p:spPr>
        <p:txBody>
          <a:bodyPr>
            <a:normAutofit/>
          </a:bodyPr>
          <a:lstStyle/>
          <a:p>
            <a:pPr marL="91440" marR="0" lvl="0" indent="-91440" defTabSz="914400" rtl="0" eaLnBrk="1" fontAlgn="auto" latinLnBrk="0" hangingPunct="1">
              <a:spcBef>
                <a:spcPts val="600"/>
              </a:spcBef>
              <a:spcAft>
                <a:spcPts val="200"/>
              </a:spcAft>
              <a:buClr>
                <a:srgbClr val="FFCA08"/>
              </a:buClr>
              <a:buSzPct val="100000"/>
              <a:buFont typeface="Calibri" panose="020F0502020204030204" pitchFamily="34" charset="0"/>
              <a:buChar char=" "/>
              <a:tabLst/>
              <a:defRPr/>
            </a:pPr>
            <a:r>
              <a:rPr kumimoji="0" lang="en-US" sz="1900" b="1" i="0" u="none" strike="noStrike" kern="1200" cap="none" spc="0" normalizeH="0" baseline="0" noProof="0">
                <a:ln>
                  <a:noFill/>
                </a:ln>
                <a:effectLst/>
                <a:uLnTx/>
                <a:uFillTx/>
                <a:latin typeface="Calibri" panose="020F0502020204030204"/>
                <a:ea typeface="+mn-ea"/>
                <a:cs typeface="+mn-cs"/>
              </a:rPr>
              <a:t>Water</a:t>
            </a:r>
          </a:p>
          <a:p>
            <a:pPr marL="91440" marR="0" lvl="0" indent="-91440" defTabSz="914400" rtl="0" eaLnBrk="1" fontAlgn="auto" latinLnBrk="0" hangingPunct="1">
              <a:spcBef>
                <a:spcPts val="600"/>
              </a:spcBef>
              <a:spcAft>
                <a:spcPts val="200"/>
              </a:spcAft>
              <a:buClr>
                <a:srgbClr val="FFCA08"/>
              </a:buClr>
              <a:buSzPct val="100000"/>
              <a:buFont typeface="Calibri" panose="020F0502020204030204" pitchFamily="34" charset="0"/>
              <a:buChar char=" "/>
              <a:tabLst/>
              <a:defRPr/>
            </a:pPr>
            <a:r>
              <a:rPr kumimoji="0" lang="en-US" sz="1900" b="0" i="0" u="none" strike="noStrike" kern="1200" cap="none" spc="0" normalizeH="0" baseline="0" noProof="0">
                <a:ln>
                  <a:noFill/>
                </a:ln>
                <a:effectLst/>
                <a:uLnTx/>
                <a:uFillTx/>
                <a:latin typeface="Calibri" panose="020F0502020204030204"/>
                <a:ea typeface="+mn-ea"/>
                <a:cs typeface="+mn-cs"/>
              </a:rPr>
              <a:t>Employers should provide cool water for workers to drink. Proper hydration is essential to prevent heat-related illness. For those working two hours or more, also provide access to additional fluids that contain electrolytes</a:t>
            </a:r>
            <a:r>
              <a:rPr kumimoji="0" lang="en-US" sz="1900" b="1" i="0" u="none" strike="noStrike" kern="1200" cap="none" spc="0" normalizeH="0" baseline="0" noProof="0">
                <a:ln>
                  <a:noFill/>
                </a:ln>
                <a:effectLst/>
                <a:uLnTx/>
                <a:uFillTx/>
                <a:latin typeface="Calibri" panose="020F0502020204030204"/>
                <a:ea typeface="+mn-ea"/>
                <a:cs typeface="+mn-cs"/>
              </a:rPr>
              <a:t>. </a:t>
            </a:r>
            <a:r>
              <a:rPr kumimoji="0" lang="en-US" sz="1900" b="0" i="0" u="none" strike="noStrike" kern="1200" cap="none" spc="0" normalizeH="0" baseline="0" noProof="0">
                <a:ln>
                  <a:noFill/>
                </a:ln>
                <a:effectLst/>
                <a:uLnTx/>
                <a:uFillTx/>
                <a:latin typeface="Calibri" panose="020F0502020204030204"/>
                <a:ea typeface="+mn-ea"/>
                <a:cs typeface="+mn-cs"/>
              </a:rPr>
              <a:t>Workers should be encouraged to drink at least one cup (8 ounces) of water every 20 minutes while working in the heat not just if they are thirsty.</a:t>
            </a:r>
          </a:p>
          <a:p>
            <a:pPr marL="91440" marR="0" lvl="0" indent="-91440" defTabSz="914400" rtl="0" eaLnBrk="1" fontAlgn="auto" latinLnBrk="0" hangingPunct="1">
              <a:spcBef>
                <a:spcPts val="600"/>
              </a:spcBef>
              <a:spcAft>
                <a:spcPts val="200"/>
              </a:spcAft>
              <a:buClr>
                <a:srgbClr val="FFCA08"/>
              </a:buClr>
              <a:buSzPct val="100000"/>
              <a:buFont typeface="Calibri" panose="020F0502020204030204" pitchFamily="34" charset="0"/>
              <a:buChar char=" "/>
              <a:tabLst/>
              <a:defRPr/>
            </a:pPr>
            <a:r>
              <a:rPr kumimoji="0" lang="en-US" sz="1900" b="1" i="0" u="none" strike="noStrike" kern="1200" cap="none" spc="0" normalizeH="0" baseline="0" noProof="0">
                <a:ln>
                  <a:noFill/>
                </a:ln>
                <a:effectLst/>
                <a:uLnTx/>
                <a:uFillTx/>
                <a:latin typeface="Calibri" panose="020F0502020204030204"/>
                <a:ea typeface="+mn-ea"/>
                <a:cs typeface="+mn-cs"/>
              </a:rPr>
              <a:t>Rest</a:t>
            </a:r>
          </a:p>
          <a:p>
            <a:pPr marL="91440" marR="0" lvl="0" indent="-91440" defTabSz="914400" rtl="0" eaLnBrk="1" fontAlgn="auto" latinLnBrk="0" hangingPunct="1">
              <a:spcBef>
                <a:spcPts val="600"/>
              </a:spcBef>
              <a:spcAft>
                <a:spcPts val="200"/>
              </a:spcAft>
              <a:buClr>
                <a:srgbClr val="FFCA08"/>
              </a:buClr>
              <a:buSzPct val="100000"/>
              <a:buFont typeface="Calibri" panose="020F0502020204030204" pitchFamily="34" charset="0"/>
              <a:buChar char=" "/>
              <a:tabLst/>
              <a:defRPr/>
            </a:pPr>
            <a:r>
              <a:rPr kumimoji="0" lang="en-US" sz="1900" b="0" i="0" u="none" strike="noStrike" kern="1200" cap="none" spc="0" normalizeH="0" baseline="0" noProof="0">
                <a:ln>
                  <a:noFill/>
                </a:ln>
                <a:effectLst/>
                <a:uLnTx/>
                <a:uFillTx/>
                <a:latin typeface="Calibri" panose="020F0502020204030204"/>
                <a:ea typeface="+mn-ea"/>
                <a:cs typeface="+mn-cs"/>
              </a:rPr>
              <a:t>When heat stress is high, employers should require workers to take breaks. The length and frequency of rest breaks should increase as heat stress rises. Breaks should last long enough for workers to recover from the heat. Allow the workers to break in a cool area. In hot conditions, </a:t>
            </a:r>
            <a:r>
              <a:rPr kumimoji="0" lang="en-US" sz="1900" b="1" i="0" u="none" strike="noStrike" kern="1200" cap="none" spc="0" normalizeH="0" baseline="0" noProof="0">
                <a:ln>
                  <a:noFill/>
                </a:ln>
                <a:effectLst/>
                <a:uLnTx/>
                <a:uFillTx/>
                <a:latin typeface="Calibri" panose="020F0502020204030204"/>
                <a:ea typeface="+mn-ea"/>
                <a:cs typeface="+mn-cs"/>
              </a:rPr>
              <a:t>skipping breaks is not safe! </a:t>
            </a:r>
            <a:r>
              <a:rPr kumimoji="0" lang="en-US" sz="1900" b="0" i="0" u="none" strike="noStrike" kern="1200" cap="none" spc="0" normalizeH="0" baseline="0" noProof="0">
                <a:ln>
                  <a:noFill/>
                </a:ln>
                <a:effectLst/>
                <a:uLnTx/>
                <a:uFillTx/>
                <a:latin typeface="Calibri" panose="020F0502020204030204"/>
                <a:ea typeface="+mn-ea"/>
                <a:cs typeface="+mn-cs"/>
              </a:rPr>
              <a:t>Employers should make sure that workers rest during all recommended break periods.</a:t>
            </a:r>
          </a:p>
          <a:p>
            <a:pPr marL="91440" marR="0" lvl="0" indent="-91440" defTabSz="914400" rtl="0" eaLnBrk="1" fontAlgn="auto" latinLnBrk="0" hangingPunct="1">
              <a:spcBef>
                <a:spcPts val="600"/>
              </a:spcBef>
              <a:spcAft>
                <a:spcPts val="200"/>
              </a:spcAft>
              <a:buClr>
                <a:srgbClr val="FFCA08"/>
              </a:buClr>
              <a:buSzPct val="100000"/>
              <a:buFont typeface="Calibri" panose="020F0502020204030204" pitchFamily="34" charset="0"/>
              <a:buChar char=" "/>
              <a:tabLst/>
              <a:defRPr/>
            </a:pPr>
            <a:r>
              <a:rPr kumimoji="0" lang="en-US" sz="1900" b="1" i="0" u="none" strike="noStrike" kern="1200" cap="none" spc="0" normalizeH="0" baseline="0" noProof="0">
                <a:ln>
                  <a:noFill/>
                </a:ln>
                <a:effectLst/>
                <a:uLnTx/>
                <a:uFillTx/>
                <a:latin typeface="Calibri" panose="020F0502020204030204"/>
                <a:ea typeface="+mn-ea"/>
                <a:cs typeface="+mn-cs"/>
              </a:rPr>
              <a:t>Shade</a:t>
            </a:r>
          </a:p>
          <a:p>
            <a:pPr marL="91440" marR="0" lvl="0" indent="-91440" defTabSz="914400" rtl="0" eaLnBrk="1" fontAlgn="auto" latinLnBrk="0" hangingPunct="1">
              <a:spcBef>
                <a:spcPts val="600"/>
              </a:spcBef>
              <a:spcAft>
                <a:spcPts val="200"/>
              </a:spcAft>
              <a:buClr>
                <a:srgbClr val="FFCA08"/>
              </a:buClr>
              <a:buSzPct val="100000"/>
              <a:buFont typeface="Calibri" panose="020F0502020204030204" pitchFamily="34" charset="0"/>
              <a:buChar char=" "/>
              <a:tabLst/>
              <a:defRPr/>
            </a:pPr>
            <a:r>
              <a:rPr kumimoji="0" lang="en-US" sz="1900" b="0" i="0" u="none" strike="noStrike" kern="1200" cap="none" spc="0" normalizeH="0" baseline="0" noProof="0">
                <a:ln>
                  <a:noFill/>
                </a:ln>
                <a:effectLst/>
                <a:uLnTx/>
                <a:uFillTx/>
                <a:latin typeface="Calibri" panose="020F0502020204030204"/>
                <a:ea typeface="+mn-ea"/>
                <a:cs typeface="+mn-cs"/>
              </a:rPr>
              <a:t>Workers should be given a cool location (whether indoors or outdoors) where they can take their breaks and recover from the heat.</a:t>
            </a:r>
          </a:p>
          <a:p>
            <a:endParaRPr lang="en-US" sz="1900"/>
          </a:p>
        </p:txBody>
      </p:sp>
    </p:spTree>
    <p:extLst>
      <p:ext uri="{BB962C8B-B14F-4D97-AF65-F5344CB8AC3E}">
        <p14:creationId xmlns:p14="http://schemas.microsoft.com/office/powerpoint/2010/main" val="180676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5400"/>
              <a:t>Heat Illness Prevention</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a:bodyPr>
          <a:lstStyle/>
          <a:p>
            <a:pPr>
              <a:spcAft>
                <a:spcPts val="600"/>
              </a:spcAft>
            </a:pPr>
            <a:r>
              <a:rPr lang="en-US" sz="1700"/>
              <a:t>Heat-related illnesses can be prevented. Prevention requires employers and workers to recognize heat hazards. Management should commit to:</a:t>
            </a:r>
          </a:p>
          <a:p>
            <a:pPr lvl="1">
              <a:spcBef>
                <a:spcPts val="1200"/>
              </a:spcBef>
              <a:spcAft>
                <a:spcPts val="600"/>
              </a:spcAft>
            </a:pPr>
            <a:r>
              <a:rPr lang="en-US" sz="1700"/>
              <a:t>Take extra precautions to protect new workers.</a:t>
            </a:r>
          </a:p>
          <a:p>
            <a:pPr lvl="1">
              <a:spcBef>
                <a:spcPts val="1200"/>
              </a:spcBef>
              <a:spcAft>
                <a:spcPts val="600"/>
              </a:spcAft>
            </a:pPr>
            <a:r>
              <a:rPr lang="en-US" sz="1700"/>
              <a:t>Train supervisors and workers to control and recognize heat hazards.</a:t>
            </a:r>
          </a:p>
          <a:p>
            <a:pPr lvl="1">
              <a:spcBef>
                <a:spcPts val="1200"/>
              </a:spcBef>
              <a:spcAft>
                <a:spcPts val="600"/>
              </a:spcAft>
            </a:pPr>
            <a:r>
              <a:rPr lang="en-US" sz="1700"/>
              <a:t>Determine, for each worker throughout each workday, whether total heat stress is too high, both from the conditions of that day and recognizing carryover effect possibilities.</a:t>
            </a:r>
          </a:p>
          <a:p>
            <a:pPr lvl="1">
              <a:spcBef>
                <a:spcPts val="1200"/>
              </a:spcBef>
              <a:spcAft>
                <a:spcPts val="600"/>
              </a:spcAft>
            </a:pPr>
            <a:r>
              <a:rPr lang="en-US" sz="1700"/>
              <a:t>Implement engineering and administrative controls to reduce heat stress.</a:t>
            </a:r>
          </a:p>
          <a:p>
            <a:pPr lvl="1">
              <a:spcBef>
                <a:spcPts val="1200"/>
              </a:spcBef>
              <a:spcAft>
                <a:spcPts val="600"/>
              </a:spcAft>
            </a:pPr>
            <a:r>
              <a:rPr lang="en-US" sz="1700"/>
              <a:t>Provide sufficient rest, shade, and fluids.</a:t>
            </a:r>
          </a:p>
        </p:txBody>
      </p:sp>
      <p:pic>
        <p:nvPicPr>
          <p:cNvPr id="6" name="Picture 5"/>
          <p:cNvPicPr>
            <a:picLocks noChangeAspect="1"/>
          </p:cNvPicPr>
          <p:nvPr/>
        </p:nvPicPr>
        <p:blipFill rotWithShape="1">
          <a:blip r:embed="rId3"/>
          <a:srcRect l="5124" r="7386" b="-2"/>
          <a:stretch/>
        </p:blipFill>
        <p:spPr>
          <a:xfrm rot="21600000">
            <a:off x="7675658" y="2093976"/>
            <a:ext cx="3941064" cy="4096512"/>
          </a:xfrm>
          <a:prstGeom prst="rect">
            <a:avLst/>
          </a:prstGeom>
        </p:spPr>
      </p:pic>
    </p:spTree>
    <p:extLst>
      <p:ext uri="{BB962C8B-B14F-4D97-AF65-F5344CB8AC3E}">
        <p14:creationId xmlns:p14="http://schemas.microsoft.com/office/powerpoint/2010/main" val="462271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1691804-B047-8E68-387B-3340198010D0}"/>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ctr"/>
            <a:r>
              <a:rPr lang="en-US" kern="1200" dirty="0">
                <a:solidFill>
                  <a:schemeClr val="tx1"/>
                </a:solidFill>
                <a:latin typeface="+mj-lt"/>
                <a:ea typeface="+mj-ea"/>
                <a:cs typeface="+mj-cs"/>
              </a:rPr>
              <a:t>Employee Rights</a:t>
            </a:r>
          </a:p>
        </p:txBody>
      </p:sp>
      <p:sp>
        <p:nvSpPr>
          <p:cNvPr id="5" name="Text Placeholder 4">
            <a:extLst>
              <a:ext uri="{FF2B5EF4-FFF2-40B4-BE49-F238E27FC236}">
                <a16:creationId xmlns:a16="http://schemas.microsoft.com/office/drawing/2014/main" id="{90984572-B1E0-03BF-76C4-4D065FF4DECC}"/>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sz="2200" kern="1200" dirty="0">
                <a:solidFill>
                  <a:schemeClr val="tx1"/>
                </a:solidFill>
                <a:latin typeface="+mn-lt"/>
                <a:ea typeface="+mn-ea"/>
                <a:cs typeface="+mn-cs"/>
              </a:rPr>
              <a:t>Employer shall furnish to each of his employees' employment and a place of employment which are free from recognized hazards that are causing or are likely to cause death or serious physical harm to his employees. </a:t>
            </a:r>
          </a:p>
        </p:txBody>
      </p:sp>
    </p:spTree>
    <p:extLst>
      <p:ext uri="{BB962C8B-B14F-4D97-AF65-F5344CB8AC3E}">
        <p14:creationId xmlns:p14="http://schemas.microsoft.com/office/powerpoint/2010/main" val="399995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B7169B8-2507-43F4-A148-FA791CD9C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ED8FA4-66AC-CB43-27CE-4B57AE19BB36}"/>
              </a:ext>
            </a:extLst>
          </p:cNvPr>
          <p:cNvSpPr>
            <a:spLocks noGrp="1"/>
          </p:cNvSpPr>
          <p:nvPr>
            <p:ph type="title"/>
          </p:nvPr>
        </p:nvSpPr>
        <p:spPr>
          <a:xfrm>
            <a:off x="838199" y="3619967"/>
            <a:ext cx="5257801" cy="2413971"/>
          </a:xfrm>
        </p:spPr>
        <p:txBody>
          <a:bodyPr anchor="b">
            <a:normAutofit/>
          </a:bodyPr>
          <a:lstStyle/>
          <a:p>
            <a:r>
              <a:rPr lang="en-US" sz="5600"/>
              <a:t>Heat Illness Campaign</a:t>
            </a:r>
          </a:p>
        </p:txBody>
      </p:sp>
      <p:cxnSp>
        <p:nvCxnSpPr>
          <p:cNvPr id="31" name="Straight Connector 3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906628"/>
            <a:ext cx="0" cy="5942494"/>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with medium confidence">
            <a:extLst>
              <a:ext uri="{FF2B5EF4-FFF2-40B4-BE49-F238E27FC236}">
                <a16:creationId xmlns:a16="http://schemas.microsoft.com/office/drawing/2014/main" id="{AA098E81-70EF-959C-CB0E-F184809FE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397" y="861824"/>
            <a:ext cx="4691846" cy="1510250"/>
          </a:xfrm>
          <a:prstGeom prst="rect">
            <a:avLst/>
          </a:prstGeom>
        </p:spPr>
      </p:pic>
      <p:grpSp>
        <p:nvGrpSpPr>
          <p:cNvPr id="33" name="Group 32">
            <a:extLst>
              <a:ext uri="{FF2B5EF4-FFF2-40B4-BE49-F238E27FC236}">
                <a16:creationId xmlns:a16="http://schemas.microsoft.com/office/drawing/2014/main" id="{15575A9B-DBF3-42FB-B0CA-CF2CC74D45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1620" y="635895"/>
            <a:ext cx="492251" cy="851541"/>
            <a:chOff x="5661620" y="635895"/>
            <a:chExt cx="492251" cy="851541"/>
          </a:xfrm>
        </p:grpSpPr>
        <p:sp>
          <p:nvSpPr>
            <p:cNvPr id="3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61620" y="63589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2733" y="76951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3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41870" y="135972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AAAD5664-E81A-77E4-958C-0273DEA3EA77}"/>
              </a:ext>
            </a:extLst>
          </p:cNvPr>
          <p:cNvSpPr>
            <a:spLocks noGrp="1"/>
          </p:cNvSpPr>
          <p:nvPr>
            <p:ph idx="1"/>
          </p:nvPr>
        </p:nvSpPr>
        <p:spPr>
          <a:xfrm>
            <a:off x="7229042" y="698643"/>
            <a:ext cx="4124758" cy="5301467"/>
          </a:xfrm>
        </p:spPr>
        <p:txBody>
          <a:bodyPr anchor="b">
            <a:normAutofit/>
          </a:bodyPr>
          <a:lstStyle/>
          <a:p>
            <a:r>
              <a:rPr lang="en-US" sz="2000">
                <a:solidFill>
                  <a:schemeClr val="tx1">
                    <a:alpha val="80000"/>
                  </a:schemeClr>
                </a:solidFill>
              </a:rPr>
              <a:t> Addresses heat-related illness and injuries resulting from body heat generated by physical work that is performed in conditions of high ambient and/or radiant heat</a:t>
            </a:r>
          </a:p>
          <a:p>
            <a:pPr lvl="1"/>
            <a:r>
              <a:rPr lang="en-US" sz="2000">
                <a:solidFill>
                  <a:schemeClr val="tx1">
                    <a:alpha val="80000"/>
                  </a:schemeClr>
                </a:solidFill>
              </a:rPr>
              <a:t>to educate employers and workers on heat injury and illness prevention in outdoor and indoor work settings, and</a:t>
            </a:r>
          </a:p>
          <a:p>
            <a:pPr lvl="1"/>
            <a:r>
              <a:rPr lang="en-US" sz="2000">
                <a:solidFill>
                  <a:schemeClr val="tx1">
                    <a:alpha val="80000"/>
                  </a:schemeClr>
                </a:solidFill>
              </a:rPr>
              <a:t>the importance of “Water. Rest. Shade.”</a:t>
            </a:r>
          </a:p>
        </p:txBody>
      </p:sp>
    </p:spTree>
    <p:extLst>
      <p:ext uri="{BB962C8B-B14F-4D97-AF65-F5344CB8AC3E}">
        <p14:creationId xmlns:p14="http://schemas.microsoft.com/office/powerpoint/2010/main" val="424802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E2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3">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
            <a:extLst>
              <a:ext uri="{FF2B5EF4-FFF2-40B4-BE49-F238E27FC236}">
                <a16:creationId xmlns:a16="http://schemas.microsoft.com/office/drawing/2014/main" id="{675BC7CE-62E3-AE06-277E-092C6E30E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49" y="1014899"/>
            <a:ext cx="3122143" cy="1732789"/>
          </a:xfrm>
          <a:prstGeom prst="rect">
            <a:avLst/>
          </a:prstGeom>
        </p:spPr>
      </p:pic>
      <p:sp>
        <p:nvSpPr>
          <p:cNvPr id="26" name="Rectangle 25">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Text&#10;&#10;Description automatically generated">
            <a:extLst>
              <a:ext uri="{FF2B5EF4-FFF2-40B4-BE49-F238E27FC236}">
                <a16:creationId xmlns:a16="http://schemas.microsoft.com/office/drawing/2014/main" id="{FE6CB470-86EE-06FB-7294-706EE73D8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51" y="3748194"/>
            <a:ext cx="3089539" cy="2471631"/>
          </a:xfrm>
          <a:prstGeom prst="rect">
            <a:avLst/>
          </a:prstGeom>
        </p:spPr>
      </p:pic>
      <p:sp>
        <p:nvSpPr>
          <p:cNvPr id="28" name="Rectangle 27">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3D9DEFD5-3250-A7E5-0201-D03E2C2B5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676" y="952898"/>
            <a:ext cx="3252903" cy="4966263"/>
          </a:xfrm>
          <a:prstGeom prst="rect">
            <a:avLst/>
          </a:prstGeom>
        </p:spPr>
      </p:pic>
      <p:sp>
        <p:nvSpPr>
          <p:cNvPr id="30" name="Rectangle 29">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524" y="487090"/>
            <a:ext cx="3588174"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graphical user interface&#10;&#10;Description automatically generated">
            <a:extLst>
              <a:ext uri="{FF2B5EF4-FFF2-40B4-BE49-F238E27FC236}">
                <a16:creationId xmlns:a16="http://schemas.microsoft.com/office/drawing/2014/main" id="{31562066-7ABE-00E2-8D56-EB26355823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3518" y="1402965"/>
            <a:ext cx="3252903" cy="4066129"/>
          </a:xfrm>
          <a:prstGeom prst="rect">
            <a:avLst/>
          </a:prstGeom>
        </p:spPr>
      </p:pic>
    </p:spTree>
    <p:extLst>
      <p:ext uri="{BB962C8B-B14F-4D97-AF65-F5344CB8AC3E}">
        <p14:creationId xmlns:p14="http://schemas.microsoft.com/office/powerpoint/2010/main" val="743253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08" y="2870740"/>
            <a:ext cx="5372819" cy="3194150"/>
          </a:xfrm>
          <a:prstGeom prst="rect">
            <a:avLst/>
          </a:prstGeom>
        </p:spPr>
      </p:pic>
      <p:sp>
        <p:nvSpPr>
          <p:cNvPr id="3" name="Content Placeholder 2"/>
          <p:cNvSpPr>
            <a:spLocks noGrp="1"/>
          </p:cNvSpPr>
          <p:nvPr>
            <p:ph idx="4294967295"/>
          </p:nvPr>
        </p:nvSpPr>
        <p:spPr>
          <a:xfrm>
            <a:off x="776288" y="649288"/>
            <a:ext cx="11415712" cy="5572760"/>
          </a:xfrm>
        </p:spPr>
        <p:txBody>
          <a:bodyPr/>
          <a:lstStyle/>
          <a:p>
            <a:pPr marL="0" indent="0" algn="ctr">
              <a:buNone/>
            </a:pPr>
            <a:r>
              <a:rPr lang="en-US" sz="4800" dirty="0">
                <a:latin typeface="+mj-lt"/>
              </a:rPr>
              <a:t>For Additional Information Visit:</a:t>
            </a:r>
            <a:endParaRPr lang="en-US" sz="4800" dirty="0"/>
          </a:p>
          <a:p>
            <a:pPr lvl="1">
              <a:buFont typeface="Arial" panose="020B0604020202020204" pitchFamily="34" charset="0"/>
              <a:buChar char="•"/>
            </a:pPr>
            <a:endParaRPr lang="en-US" sz="2400" dirty="0">
              <a:hlinkClick r:id="rId4"/>
            </a:endParaRPr>
          </a:p>
          <a:p>
            <a:pPr lvl="2">
              <a:buFont typeface="Arial" panose="020B0604020202020204" pitchFamily="34" charset="0"/>
              <a:buChar char="•"/>
            </a:pPr>
            <a:r>
              <a:rPr lang="en-US" sz="2000" dirty="0"/>
              <a:t>OSHA</a:t>
            </a:r>
          </a:p>
          <a:p>
            <a:pPr lvl="3">
              <a:buFont typeface="Arial" panose="020B0604020202020204" pitchFamily="34" charset="0"/>
              <a:buChar char="•"/>
            </a:pPr>
            <a:r>
              <a:rPr lang="en-US" sz="2000" dirty="0">
                <a:hlinkClick r:id="rId4"/>
              </a:rPr>
              <a:t>https://www.osha.gov/heat</a:t>
            </a:r>
            <a:endParaRPr lang="en-US" sz="2000" dirty="0"/>
          </a:p>
          <a:p>
            <a:pPr marL="201168" lvl="1" indent="0">
              <a:buNone/>
            </a:pPr>
            <a:endParaRPr lang="en-US" sz="2400" dirty="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105108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75633A-952C-737A-C5AB-7166615C6D55}"/>
              </a:ext>
            </a:extLst>
          </p:cNvPr>
          <p:cNvSpPr>
            <a:spLocks noGrp="1"/>
          </p:cNvSpPr>
          <p:nvPr>
            <p:ph type="title"/>
          </p:nvPr>
        </p:nvSpPr>
        <p:spPr>
          <a:xfrm>
            <a:off x="572493" y="238539"/>
            <a:ext cx="11018520" cy="1434415"/>
          </a:xfrm>
        </p:spPr>
        <p:txBody>
          <a:bodyPr anchor="b">
            <a:normAutofit/>
          </a:bodyPr>
          <a:lstStyle/>
          <a:p>
            <a:r>
              <a:rPr lang="en-US" sz="5400"/>
              <a:t>VOSH Consultation Services</a:t>
            </a: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30A8048-85C3-55A7-FB68-EABFE056A90A}"/>
              </a:ext>
            </a:extLst>
          </p:cNvPr>
          <p:cNvPicPr>
            <a:picLocks noChangeAspect="1"/>
          </p:cNvPicPr>
          <p:nvPr/>
        </p:nvPicPr>
        <p:blipFill rotWithShape="1">
          <a:blip r:embed="rId2">
            <a:extLst>
              <a:ext uri="{28A0092B-C50C-407E-A947-70E740481C1C}">
                <a14:useLocalDpi xmlns:a14="http://schemas.microsoft.com/office/drawing/2010/main" val="0"/>
              </a:ext>
            </a:extLst>
          </a:blip>
          <a:srcRect l="35980" r="-1" b="-1"/>
          <a:stretch/>
        </p:blipFill>
        <p:spPr>
          <a:xfrm>
            <a:off x="7675658" y="2093976"/>
            <a:ext cx="3941064" cy="4096512"/>
          </a:xfrm>
          <a:prstGeom prst="rect">
            <a:avLst/>
          </a:prstGeom>
        </p:spPr>
      </p:pic>
      <p:graphicFrame>
        <p:nvGraphicFramePr>
          <p:cNvPr id="5" name="Content Placeholder 2">
            <a:extLst>
              <a:ext uri="{FF2B5EF4-FFF2-40B4-BE49-F238E27FC236}">
                <a16:creationId xmlns:a16="http://schemas.microsoft.com/office/drawing/2014/main" id="{21D15254-B1DB-514F-9B92-240BE46E09C0}"/>
              </a:ext>
            </a:extLst>
          </p:cNvPr>
          <p:cNvGraphicFramePr>
            <a:graphicFrameLocks noGrp="1"/>
          </p:cNvGraphicFramePr>
          <p:nvPr>
            <p:ph idx="1"/>
            <p:extLst>
              <p:ext uri="{D42A27DB-BD31-4B8C-83A1-F6EECF244321}">
                <p14:modId xmlns:p14="http://schemas.microsoft.com/office/powerpoint/2010/main" val="4018881380"/>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653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1840D4-6246-B8D5-CAF0-6CA85CDA64E2}"/>
              </a:ext>
            </a:extLst>
          </p:cNvPr>
          <p:cNvSpPr>
            <a:spLocks noGrp="1"/>
          </p:cNvSpPr>
          <p:nvPr>
            <p:ph type="title"/>
          </p:nvPr>
        </p:nvSpPr>
        <p:spPr>
          <a:xfrm>
            <a:off x="635000" y="640823"/>
            <a:ext cx="3418659" cy="5583148"/>
          </a:xfrm>
        </p:spPr>
        <p:txBody>
          <a:bodyPr anchor="ctr">
            <a:normAutofit/>
          </a:bodyPr>
          <a:lstStyle/>
          <a:p>
            <a:r>
              <a:rPr lang="en-US" sz="5400" dirty="0"/>
              <a:t>Contact Info</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675B967-0925-7F21-3D67-4320A2887F64}"/>
              </a:ext>
            </a:extLst>
          </p:cNvPr>
          <p:cNvGraphicFramePr>
            <a:graphicFrameLocks noGrp="1"/>
          </p:cNvGraphicFramePr>
          <p:nvPr>
            <p:ph idx="1"/>
            <p:extLst>
              <p:ext uri="{D42A27DB-BD31-4B8C-83A1-F6EECF244321}">
                <p14:modId xmlns:p14="http://schemas.microsoft.com/office/powerpoint/2010/main" val="37747266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031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4E525-4528-5DAA-D4B6-FF9B13218FBE}"/>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Heat Illness and Injury Statistics</a:t>
            </a:r>
          </a:p>
        </p:txBody>
      </p:sp>
      <p:sp>
        <p:nvSpPr>
          <p:cNvPr id="34"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19A0C64-8613-2110-9021-2E48556796F1}"/>
              </a:ext>
            </a:extLst>
          </p:cNvPr>
          <p:cNvSpPr>
            <a:spLocks noGrp="1"/>
          </p:cNvSpPr>
          <p:nvPr>
            <p:ph idx="1"/>
          </p:nvPr>
        </p:nvSpPr>
        <p:spPr>
          <a:xfrm>
            <a:off x="4447308" y="591344"/>
            <a:ext cx="6906491" cy="5585619"/>
          </a:xfrm>
        </p:spPr>
        <p:txBody>
          <a:bodyPr anchor="ctr">
            <a:normAutofit/>
          </a:bodyPr>
          <a:lstStyle/>
          <a:p>
            <a:pPr>
              <a:buFont typeface="Arial" panose="020B0604020202020204" pitchFamily="34" charset="0"/>
              <a:buChar char="•"/>
            </a:pPr>
            <a:r>
              <a:rPr lang="en-US" sz="1800" b="0" i="0" dirty="0">
                <a:effectLst/>
                <a:latin typeface="Helvetica Neue"/>
              </a:rPr>
              <a:t>From 1999 to October 2021, a total of 17 heat-related employee fatalities and 5 employee hospitalizations were reported to VOSH</a:t>
            </a:r>
          </a:p>
          <a:p>
            <a:pPr>
              <a:buFont typeface="Arial" panose="020B0604020202020204" pitchFamily="34" charset="0"/>
              <a:buChar char="•"/>
            </a:pPr>
            <a:r>
              <a:rPr lang="en-US" sz="1800" b="0" i="0" dirty="0">
                <a:effectLst/>
                <a:latin typeface="Helvetica Neue"/>
              </a:rPr>
              <a:t>50-70 % of work-related injuries happen within the first few days of working in warm or hot environments</a:t>
            </a:r>
          </a:p>
          <a:p>
            <a:pPr>
              <a:buFont typeface="Arial" panose="020B0604020202020204" pitchFamily="34" charset="0"/>
              <a:buChar char="•"/>
            </a:pPr>
            <a:r>
              <a:rPr lang="en-US" sz="1800" b="0" i="0" dirty="0">
                <a:effectLst/>
                <a:latin typeface="Helvetica Neue"/>
              </a:rPr>
              <a:t>Almost half of heat-related deaths occur on a worker’s very first day on the job (Arbury 2014).</a:t>
            </a:r>
          </a:p>
          <a:p>
            <a:pPr>
              <a:buFont typeface="Arial" panose="020B0604020202020204" pitchFamily="34" charset="0"/>
              <a:buChar char="•"/>
            </a:pPr>
            <a:r>
              <a:rPr lang="en-US" sz="1800" b="0" i="0" dirty="0">
                <a:effectLst/>
                <a:latin typeface="Helvetica Neue"/>
              </a:rPr>
              <a:t>Over 70 percent of heat-related deaths occur during a worker’s first week (Tustin 2018)</a:t>
            </a:r>
          </a:p>
          <a:p>
            <a:r>
              <a:rPr lang="en-US" sz="1800" i="0" dirty="0">
                <a:effectLst/>
                <a:latin typeface="Open Sans" panose="020B0606030504020204" pitchFamily="34" charset="0"/>
              </a:rPr>
              <a:t>Heat related fatalities have occurred with a heat index below 80°F</a:t>
            </a:r>
          </a:p>
          <a:p>
            <a:r>
              <a:rPr lang="en-US" sz="1800" i="0" dirty="0">
                <a:effectLst/>
                <a:latin typeface="Open Sans" panose="020B0606030504020204" pitchFamily="34" charset="0"/>
              </a:rPr>
              <a:t>Heat was a contributing factor in 1,577 U.S. deaths in 2021, according to provisional data.</a:t>
            </a:r>
          </a:p>
          <a:p>
            <a:r>
              <a:rPr lang="en-US" sz="1800" i="0" dirty="0">
                <a:effectLst/>
                <a:latin typeface="Open Sans" panose="020B0606030504020204" pitchFamily="34" charset="0"/>
              </a:rPr>
              <a:t> </a:t>
            </a:r>
            <a:r>
              <a:rPr lang="en-US" sz="1800" b="1" i="0" dirty="0">
                <a:effectLst/>
                <a:latin typeface="Open Sans" panose="020B0606030504020204" pitchFamily="34" charset="0"/>
              </a:rPr>
              <a:t>Forcing people to work in deadly heat is mostly legal in the U.S</a:t>
            </a:r>
          </a:p>
          <a:p>
            <a:r>
              <a:rPr lang="en-US" sz="1800" i="0" dirty="0">
                <a:effectLst/>
                <a:latin typeface="Open Sans" panose="020B0606030504020204" pitchFamily="34" charset="0"/>
              </a:rPr>
              <a:t>Most workers are responsible for preventing on-the-job heat injuries</a:t>
            </a:r>
          </a:p>
          <a:p>
            <a:endParaRPr lang="en-US" sz="1800" dirty="0">
              <a:latin typeface="Open Sans" panose="020B0606030504020204" pitchFamily="34" charset="0"/>
            </a:endParaRPr>
          </a:p>
          <a:p>
            <a:endParaRPr lang="en-US" sz="1800" dirty="0"/>
          </a:p>
        </p:txBody>
      </p:sp>
    </p:spTree>
    <p:extLst>
      <p:ext uri="{BB962C8B-B14F-4D97-AF65-F5344CB8AC3E}">
        <p14:creationId xmlns:p14="http://schemas.microsoft.com/office/powerpoint/2010/main" val="296702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E4274290-1A2C-7E81-0293-C6E894AFA993}"/>
              </a:ext>
            </a:extLst>
          </p:cNvPr>
          <p:cNvGraphicFramePr>
            <a:graphicFrameLocks noGrp="1"/>
          </p:cNvGraphicFramePr>
          <p:nvPr>
            <p:ph idx="1"/>
            <p:extLst>
              <p:ext uri="{D42A27DB-BD31-4B8C-83A1-F6EECF244321}">
                <p14:modId xmlns:p14="http://schemas.microsoft.com/office/powerpoint/2010/main" val="1867044619"/>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51DF59C0-152B-39B3-2F71-6A16AE7E2481}"/>
              </a:ext>
            </a:extLst>
          </p:cNvPr>
          <p:cNvSpPr/>
          <p:nvPr/>
        </p:nvSpPr>
        <p:spPr>
          <a:xfrm>
            <a:off x="530943" y="609600"/>
            <a:ext cx="2343217" cy="2554545"/>
          </a:xfrm>
          <a:prstGeom prst="rect">
            <a:avLst/>
          </a:prstGeom>
          <a:noFill/>
        </p:spPr>
        <p:txBody>
          <a:bodyPr wrap="square" lIns="91440" tIns="45720" rIns="91440" bIns="45720">
            <a:spAutoFit/>
          </a:bodyPr>
          <a:lstStyle/>
          <a:p>
            <a:pPr algn="ctr"/>
            <a:r>
              <a:rPr lang="en-US" sz="3200" dirty="0">
                <a:ln w="0"/>
                <a:solidFill>
                  <a:schemeClr val="bg1"/>
                </a:solidFill>
                <a:effectLst>
                  <a:outerShdw blurRad="38100" dist="19050" dir="2700000" algn="tl" rotWithShape="0">
                    <a:schemeClr val="dk1">
                      <a:alpha val="40000"/>
                    </a:schemeClr>
                  </a:outerShdw>
                </a:effectLst>
              </a:rPr>
              <a:t>NEP-Outdoor and Indoor Heat –Related Hazards</a:t>
            </a:r>
            <a:endParaRPr lang="en-US" sz="3200" b="0" cap="none" spc="0" dirty="0">
              <a:ln w="0"/>
              <a:solidFill>
                <a:schemeClr val="bg1"/>
              </a:solidFill>
              <a:effectLst>
                <a:outerShdw blurRad="38100" dist="19050" dir="2700000" algn="tl" rotWithShape="0">
                  <a:schemeClr val="dk1">
                    <a:alpha val="40000"/>
                  </a:schemeClr>
                </a:outerShdw>
              </a:effectLst>
            </a:endParaRPr>
          </a:p>
        </p:txBody>
      </p:sp>
      <p:pic>
        <p:nvPicPr>
          <p:cNvPr id="6" name="Picture 5">
            <a:extLst>
              <a:ext uri="{FF2B5EF4-FFF2-40B4-BE49-F238E27FC236}">
                <a16:creationId xmlns:a16="http://schemas.microsoft.com/office/drawing/2014/main" id="{706A0429-C91C-8FBF-F419-D4C41B70FE9A}"/>
              </a:ext>
            </a:extLst>
          </p:cNvPr>
          <p:cNvPicPr>
            <a:picLocks noChangeAspect="1"/>
          </p:cNvPicPr>
          <p:nvPr/>
        </p:nvPicPr>
        <p:blipFill>
          <a:blip r:embed="rId8"/>
          <a:stretch>
            <a:fillRect/>
          </a:stretch>
        </p:blipFill>
        <p:spPr>
          <a:xfrm>
            <a:off x="27646" y="3598412"/>
            <a:ext cx="3383280" cy="3247950"/>
          </a:xfrm>
          <a:prstGeom prst="rect">
            <a:avLst/>
          </a:prstGeom>
        </p:spPr>
      </p:pic>
    </p:spTree>
    <p:extLst>
      <p:ext uri="{BB962C8B-B14F-4D97-AF65-F5344CB8AC3E}">
        <p14:creationId xmlns:p14="http://schemas.microsoft.com/office/powerpoint/2010/main" val="2320462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DD65DC-A5B8-4834-CAFD-9C6A3BC2BB41}"/>
              </a:ext>
            </a:extLst>
          </p:cNvPr>
          <p:cNvSpPr>
            <a:spLocks noGrp="1"/>
          </p:cNvSpPr>
          <p:nvPr>
            <p:ph idx="4294967295"/>
          </p:nvPr>
        </p:nvSpPr>
        <p:spPr>
          <a:xfrm>
            <a:off x="186813" y="314634"/>
            <a:ext cx="11503742" cy="1455172"/>
          </a:xfrm>
        </p:spPr>
        <p:txBody>
          <a:bodyPr>
            <a:normAutofit fontScale="92500"/>
          </a:bodyPr>
          <a:lstStyle/>
          <a:p>
            <a:pPr marL="0" indent="0">
              <a:buNone/>
            </a:pPr>
            <a:r>
              <a:rPr lang="en-US" dirty="0"/>
              <a:t>Hazardous heat exposure can occur indoors or outdoors and can occur during any season if the conditions are right, not only during heat waves. The following is a list of some industries where workers have suffered heat-related illnesses.</a:t>
            </a:r>
          </a:p>
          <a:p>
            <a:endParaRPr lang="en-US" dirty="0"/>
          </a:p>
        </p:txBody>
      </p:sp>
      <p:pic>
        <p:nvPicPr>
          <p:cNvPr id="6" name="Picture 5">
            <a:extLst>
              <a:ext uri="{FF2B5EF4-FFF2-40B4-BE49-F238E27FC236}">
                <a16:creationId xmlns:a16="http://schemas.microsoft.com/office/drawing/2014/main" id="{EE89CF7E-5EB6-5341-2275-9A859C615E3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1370710" y="2047841"/>
            <a:ext cx="9175275" cy="4170025"/>
          </a:xfrm>
          <a:prstGeom prst="rect">
            <a:avLst/>
          </a:prstGeom>
          <a:solidFill>
            <a:schemeClr val="accent1"/>
          </a:solidFill>
        </p:spPr>
      </p:pic>
    </p:spTree>
    <p:extLst>
      <p:ext uri="{BB962C8B-B14F-4D97-AF65-F5344CB8AC3E}">
        <p14:creationId xmlns:p14="http://schemas.microsoft.com/office/powerpoint/2010/main" val="348920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Arc 3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97F7A221-EF19-F9DA-17BB-968614DCC656}"/>
              </a:ext>
            </a:extLst>
          </p:cNvPr>
          <p:cNvSpPr>
            <a:spLocks noGrp="1"/>
          </p:cNvSpPr>
          <p:nvPr>
            <p:ph type="title"/>
          </p:nvPr>
        </p:nvSpPr>
        <p:spPr>
          <a:xfrm>
            <a:off x="5894962" y="479493"/>
            <a:ext cx="5458838" cy="1325563"/>
          </a:xfrm>
        </p:spPr>
        <p:txBody>
          <a:bodyPr>
            <a:normAutofit fontScale="90000"/>
          </a:bodyPr>
          <a:lstStyle/>
          <a:p>
            <a:br>
              <a:rPr lang="en-US" sz="1100" dirty="0"/>
            </a:br>
            <a:br>
              <a:rPr lang="en-US" sz="1100" dirty="0"/>
            </a:br>
            <a:br>
              <a:rPr lang="en-US" sz="1100" dirty="0"/>
            </a:br>
            <a:br>
              <a:rPr lang="en-US" sz="1100" b="1" dirty="0"/>
            </a:br>
            <a:r>
              <a:rPr lang="en-US" sz="2000" b="1" dirty="0"/>
              <a:t>Appendix A: Target Industries for the Heat NEP</a:t>
            </a:r>
            <a:br>
              <a:rPr lang="en-US" sz="1100" dirty="0"/>
            </a:br>
            <a:br>
              <a:rPr lang="en-US" sz="1100" dirty="0"/>
            </a:br>
            <a:br>
              <a:rPr lang="en-US" sz="1100" dirty="0"/>
            </a:br>
            <a:br>
              <a:rPr lang="en-US" sz="1100" dirty="0"/>
            </a:br>
            <a:br>
              <a:rPr lang="en-US" sz="1100" dirty="0"/>
            </a:br>
            <a:endParaRPr lang="en-US" sz="1100" dirty="0"/>
          </a:p>
        </p:txBody>
      </p:sp>
      <p:sp>
        <p:nvSpPr>
          <p:cNvPr id="34" name="Freeform: Shape 3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Content Placeholder 11">
            <a:extLst>
              <a:ext uri="{FF2B5EF4-FFF2-40B4-BE49-F238E27FC236}">
                <a16:creationId xmlns:a16="http://schemas.microsoft.com/office/drawing/2014/main" id="{8665A87D-DB2C-139E-2E70-81B31F97657C}"/>
              </a:ext>
            </a:extLst>
          </p:cNvPr>
          <p:cNvSpPr>
            <a:spLocks noGrp="1"/>
          </p:cNvSpPr>
          <p:nvPr>
            <p:ph idx="1"/>
          </p:nvPr>
        </p:nvSpPr>
        <p:spPr>
          <a:xfrm>
            <a:off x="5894962" y="1984443"/>
            <a:ext cx="5458838" cy="4192520"/>
          </a:xfrm>
        </p:spPr>
        <p:txBody>
          <a:bodyPr>
            <a:normAutofit/>
          </a:bodyPr>
          <a:lstStyle/>
          <a:p>
            <a:r>
              <a:rPr lang="en-US" dirty="0"/>
              <a:t>Table 2: Construction industries that are likely to have heat-related hazards</a:t>
            </a:r>
          </a:p>
          <a:p>
            <a:pPr lvl="1"/>
            <a:r>
              <a:rPr lang="en-US" dirty="0"/>
              <a:t>Electrical contractors -NAICS 238210</a:t>
            </a:r>
          </a:p>
          <a:p>
            <a:endParaRPr lang="en-US" dirty="0"/>
          </a:p>
          <a:p>
            <a:pPr marL="0" indent="0">
              <a:buNone/>
            </a:pPr>
            <a:endParaRPr lang="en-US" dirty="0"/>
          </a:p>
        </p:txBody>
      </p:sp>
      <p:graphicFrame>
        <p:nvGraphicFramePr>
          <p:cNvPr id="14" name="Table 14">
            <a:extLst>
              <a:ext uri="{FF2B5EF4-FFF2-40B4-BE49-F238E27FC236}">
                <a16:creationId xmlns:a16="http://schemas.microsoft.com/office/drawing/2014/main" id="{06AD8A49-EDFD-3BDD-F85F-B43119F1E4B2}"/>
              </a:ext>
            </a:extLst>
          </p:cNvPr>
          <p:cNvGraphicFramePr>
            <a:graphicFrameLocks noGrp="1"/>
          </p:cNvGraphicFramePr>
          <p:nvPr>
            <p:extLst>
              <p:ext uri="{D42A27DB-BD31-4B8C-83A1-F6EECF244321}">
                <p14:modId xmlns:p14="http://schemas.microsoft.com/office/powerpoint/2010/main" val="4082359120"/>
              </p:ext>
            </p:extLst>
          </p:nvPr>
        </p:nvGraphicFramePr>
        <p:xfrm>
          <a:off x="745438" y="1374155"/>
          <a:ext cx="4692870" cy="3939946"/>
        </p:xfrm>
        <a:graphic>
          <a:graphicData uri="http://schemas.openxmlformats.org/drawingml/2006/table">
            <a:tbl>
              <a:tblPr firstRow="1" bandRow="1">
                <a:tableStyleId>{8799B23B-EC83-4686-B30A-512413B5E67A}</a:tableStyleId>
              </a:tblPr>
              <a:tblGrid>
                <a:gridCol w="1834202">
                  <a:extLst>
                    <a:ext uri="{9D8B030D-6E8A-4147-A177-3AD203B41FA5}">
                      <a16:colId xmlns:a16="http://schemas.microsoft.com/office/drawing/2014/main" val="3676181094"/>
                    </a:ext>
                  </a:extLst>
                </a:gridCol>
                <a:gridCol w="2858668">
                  <a:extLst>
                    <a:ext uri="{9D8B030D-6E8A-4147-A177-3AD203B41FA5}">
                      <a16:colId xmlns:a16="http://schemas.microsoft.com/office/drawing/2014/main" val="4251523930"/>
                    </a:ext>
                  </a:extLst>
                </a:gridCol>
              </a:tblGrid>
              <a:tr h="2221433">
                <a:tc>
                  <a:txBody>
                    <a:bodyPr/>
                    <a:lstStyle/>
                    <a:p>
                      <a:r>
                        <a:rPr lang="en-US" sz="3300"/>
                        <a:t>2017 4-Digit </a:t>
                      </a:r>
                    </a:p>
                    <a:p>
                      <a:r>
                        <a:rPr lang="en-US" sz="3300"/>
                        <a:t>NAICS Code</a:t>
                      </a:r>
                    </a:p>
                  </a:txBody>
                  <a:tcPr marL="165049" marR="165049" marT="82524" marB="82524"/>
                </a:tc>
                <a:tc>
                  <a:txBody>
                    <a:bodyPr/>
                    <a:lstStyle/>
                    <a:p>
                      <a:r>
                        <a:rPr lang="en-US" sz="3300"/>
                        <a:t>2017 NAICS Industry Sector Title</a:t>
                      </a:r>
                    </a:p>
                  </a:txBody>
                  <a:tcPr marL="165049" marR="165049" marT="82524" marB="82524"/>
                </a:tc>
                <a:extLst>
                  <a:ext uri="{0D108BD9-81ED-4DB2-BD59-A6C34878D82A}">
                    <a16:rowId xmlns:a16="http://schemas.microsoft.com/office/drawing/2014/main" val="2226958497"/>
                  </a:ext>
                </a:extLst>
              </a:tr>
              <a:tr h="1718513">
                <a:tc>
                  <a:txBody>
                    <a:bodyPr/>
                    <a:lstStyle/>
                    <a:p>
                      <a:r>
                        <a:rPr lang="en-US" sz="3300" dirty="0"/>
                        <a:t>2382--</a:t>
                      </a:r>
                    </a:p>
                  </a:txBody>
                  <a:tcPr marL="165049" marR="165049" marT="82524" marB="82524"/>
                </a:tc>
                <a:tc>
                  <a:txBody>
                    <a:bodyPr/>
                    <a:lstStyle/>
                    <a:p>
                      <a:r>
                        <a:rPr lang="en-US" sz="3300" dirty="0"/>
                        <a:t>Building Equipment Contractors</a:t>
                      </a:r>
                    </a:p>
                  </a:txBody>
                  <a:tcPr marL="165049" marR="165049" marT="82524" marB="82524"/>
                </a:tc>
                <a:extLst>
                  <a:ext uri="{0D108BD9-81ED-4DB2-BD59-A6C34878D82A}">
                    <a16:rowId xmlns:a16="http://schemas.microsoft.com/office/drawing/2014/main" val="210462873"/>
                  </a:ext>
                </a:extLst>
              </a:tr>
            </a:tbl>
          </a:graphicData>
        </a:graphic>
      </p:graphicFrame>
    </p:spTree>
    <p:extLst>
      <p:ext uri="{BB962C8B-B14F-4D97-AF65-F5344CB8AC3E}">
        <p14:creationId xmlns:p14="http://schemas.microsoft.com/office/powerpoint/2010/main" val="392811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4401C3-73CC-B99E-4F8B-900013892FAC}"/>
              </a:ext>
            </a:extLst>
          </p:cNvPr>
          <p:cNvSpPr>
            <a:spLocks noGrp="1"/>
          </p:cNvSpPr>
          <p:nvPr>
            <p:ph type="title"/>
          </p:nvPr>
        </p:nvSpPr>
        <p:spPr>
          <a:xfrm>
            <a:off x="572493" y="238539"/>
            <a:ext cx="11018520" cy="1434415"/>
          </a:xfrm>
        </p:spPr>
        <p:txBody>
          <a:bodyPr anchor="b">
            <a:normAutofit/>
          </a:bodyPr>
          <a:lstStyle/>
          <a:p>
            <a:r>
              <a:rPr lang="en-US" sz="5400"/>
              <a:t>Heat Related Illness</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6F0FF2-F438-6D40-4914-0DB9EAE6417C}"/>
              </a:ext>
            </a:extLst>
          </p:cNvPr>
          <p:cNvSpPr>
            <a:spLocks noGrp="1"/>
          </p:cNvSpPr>
          <p:nvPr>
            <p:ph idx="1"/>
          </p:nvPr>
        </p:nvSpPr>
        <p:spPr>
          <a:xfrm>
            <a:off x="572493" y="2071316"/>
            <a:ext cx="6713552" cy="4119172"/>
          </a:xfrm>
        </p:spPr>
        <p:txBody>
          <a:bodyPr anchor="t">
            <a:normAutofit/>
          </a:bodyPr>
          <a:lstStyle/>
          <a:p>
            <a:pPr marL="0" marR="0" lvl="0" indent="0" defTabSz="914400" rtl="0" eaLnBrk="1" fontAlgn="auto" latinLnBrk="0" hangingPunct="1">
              <a:spcBef>
                <a:spcPts val="1200"/>
              </a:spcBef>
              <a:spcAft>
                <a:spcPts val="200"/>
              </a:spcAft>
              <a:buClr>
                <a:srgbClr val="FFCA08"/>
              </a:buClr>
              <a:buSzPct val="100000"/>
              <a:buFont typeface="Calibri" panose="020F0502020204030204" pitchFamily="34" charset="0"/>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What is a heat-related illness?</a:t>
            </a:r>
          </a:p>
          <a:p>
            <a:pPr marL="0" marR="0" lvl="0" indent="0" defTabSz="914400" rtl="0" eaLnBrk="1" fontAlgn="auto" latinLnBrk="0" hangingPunct="1">
              <a:spcBef>
                <a:spcPts val="1200"/>
              </a:spcBef>
              <a:spcAft>
                <a:spcPts val="200"/>
              </a:spcAft>
              <a:buClr>
                <a:srgbClr val="FFCA08"/>
              </a:buClr>
              <a:buSzPct val="100000"/>
              <a:buFont typeface="Calibri" panose="020F0502020204030204" pitchFamily="34" charset="0"/>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In a warm environment, especially when physically active, the human body relies on its ability to get rid of excess heat (i.e., heat dissipation) to maintain a healthy internal body temperature. If heat dissipation does not happen quickly enough, the internal body temperature keeps rising and the worker may experience a heat illness.</a:t>
            </a:r>
          </a:p>
          <a:p>
            <a:pPr marL="0" marR="0" lvl="0" indent="0" defTabSz="914400" rtl="0" eaLnBrk="1" fontAlgn="auto" latinLnBrk="0" hangingPunct="1">
              <a:spcBef>
                <a:spcPts val="1200"/>
              </a:spcBef>
              <a:spcAft>
                <a:spcPts val="200"/>
              </a:spcAft>
              <a:buClr>
                <a:srgbClr val="FFCA08"/>
              </a:buClr>
              <a:buSzPct val="100000"/>
              <a:buFont typeface="Calibri" panose="020F0502020204030204" pitchFamily="34" charset="0"/>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There are multiple heat related illnesses that can affect workers. Some of the symptoms are non-specific. This means that when a worker is performing physical labor in a warm environment, any unusual symptom can be a sign of overheating.</a:t>
            </a:r>
          </a:p>
          <a:p>
            <a:pPr marL="0" marR="0" lvl="0" indent="0" defTabSz="914400" rtl="0" eaLnBrk="1" fontAlgn="auto" latinLnBrk="0" hangingPunct="1">
              <a:spcBef>
                <a:spcPts val="1200"/>
              </a:spcBef>
              <a:spcAft>
                <a:spcPts val="200"/>
              </a:spcAft>
              <a:buClr>
                <a:srgbClr val="FFCA08"/>
              </a:buClr>
              <a:buSzPct val="100000"/>
              <a:buFont typeface="Calibri" panose="020F0502020204030204" pitchFamily="34" charset="0"/>
              <a:buNone/>
              <a:tabLst/>
              <a:defRPr/>
            </a:pPr>
            <a:endParaRPr kumimoji="0" lang="en-US" sz="2000" b="0" i="0" u="none" strike="noStrike" kern="1200" cap="none" spc="0" normalizeH="0" baseline="0" noProof="0" dirty="0">
              <a:ln>
                <a:noFill/>
              </a:ln>
              <a:effectLst/>
              <a:uLnTx/>
              <a:uFillTx/>
              <a:latin typeface="Calibri" panose="020F0502020204030204"/>
              <a:ea typeface="+mn-ea"/>
              <a:cs typeface="+mn-cs"/>
            </a:endParaRPr>
          </a:p>
          <a:p>
            <a:pPr marL="0" indent="0">
              <a:buNone/>
            </a:pPr>
            <a:endParaRPr lang="en-US" sz="2000" dirty="0"/>
          </a:p>
        </p:txBody>
      </p:sp>
      <p:pic>
        <p:nvPicPr>
          <p:cNvPr id="10" name="Picture 9">
            <a:extLst>
              <a:ext uri="{FF2B5EF4-FFF2-40B4-BE49-F238E27FC236}">
                <a16:creationId xmlns:a16="http://schemas.microsoft.com/office/drawing/2014/main" id="{591E5557-F5A4-984C-F004-5F6CE32F93CB}"/>
              </a:ext>
            </a:extLst>
          </p:cNvPr>
          <p:cNvPicPr>
            <a:picLocks noChangeAspect="1"/>
          </p:cNvPicPr>
          <p:nvPr/>
        </p:nvPicPr>
        <p:blipFill rotWithShape="1">
          <a:blip r:embed="rId3"/>
          <a:srcRect l="25229" r="11037" b="3"/>
          <a:stretch/>
        </p:blipFill>
        <p:spPr>
          <a:xfrm>
            <a:off x="7675658" y="2093976"/>
            <a:ext cx="3941064" cy="4096512"/>
          </a:xfrm>
          <a:prstGeom prst="rect">
            <a:avLst/>
          </a:prstGeom>
        </p:spPr>
      </p:pic>
    </p:spTree>
    <p:extLst>
      <p:ext uri="{BB962C8B-B14F-4D97-AF65-F5344CB8AC3E}">
        <p14:creationId xmlns:p14="http://schemas.microsoft.com/office/powerpoint/2010/main" val="3465780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0428DA-7D83-3651-5A60-96EEE5767610}"/>
              </a:ext>
            </a:extLst>
          </p:cNvPr>
          <p:cNvPicPr>
            <a:picLocks noChangeAspect="1"/>
          </p:cNvPicPr>
          <p:nvPr/>
        </p:nvPicPr>
        <p:blipFill rotWithShape="1">
          <a:blip r:embed="rId3"/>
          <a:srcRect l="2173" r="4064"/>
          <a:stretch/>
        </p:blipFill>
        <p:spPr>
          <a:xfrm>
            <a:off x="1" y="10"/>
            <a:ext cx="9669642" cy="6857990"/>
          </a:xfrm>
          <a:prstGeom prst="rect">
            <a:avLst/>
          </a:prstGeom>
        </p:spPr>
      </p:pic>
      <p:sp>
        <p:nvSpPr>
          <p:cNvPr id="30"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786E99-6C00-F96F-09E5-498742E5B18D}"/>
              </a:ext>
            </a:extLst>
          </p:cNvPr>
          <p:cNvSpPr>
            <a:spLocks noGrp="1"/>
          </p:cNvSpPr>
          <p:nvPr>
            <p:ph type="title"/>
          </p:nvPr>
        </p:nvSpPr>
        <p:spPr>
          <a:xfrm>
            <a:off x="7531610" y="365125"/>
            <a:ext cx="3822189" cy="1899912"/>
          </a:xfrm>
        </p:spPr>
        <p:txBody>
          <a:bodyPr>
            <a:normAutofit/>
          </a:bodyPr>
          <a:lstStyle/>
          <a:p>
            <a:r>
              <a:rPr lang="en-US" sz="4000"/>
              <a:t> Heat Illnesses</a:t>
            </a:r>
          </a:p>
        </p:txBody>
      </p:sp>
      <p:sp>
        <p:nvSpPr>
          <p:cNvPr id="3" name="Content Placeholder 2">
            <a:extLst>
              <a:ext uri="{FF2B5EF4-FFF2-40B4-BE49-F238E27FC236}">
                <a16:creationId xmlns:a16="http://schemas.microsoft.com/office/drawing/2014/main" id="{E3A9BD63-7B16-0B91-26A7-638195C13326}"/>
              </a:ext>
            </a:extLst>
          </p:cNvPr>
          <p:cNvSpPr>
            <a:spLocks noGrp="1"/>
          </p:cNvSpPr>
          <p:nvPr>
            <p:ph idx="1"/>
          </p:nvPr>
        </p:nvSpPr>
        <p:spPr>
          <a:xfrm>
            <a:off x="7531610" y="2434201"/>
            <a:ext cx="3822189" cy="3742762"/>
          </a:xfrm>
        </p:spPr>
        <p:txBody>
          <a:bodyPr>
            <a:normAutofit/>
          </a:bodyPr>
          <a:lstStyle/>
          <a:p>
            <a:r>
              <a:rPr lang="en-US" sz="2000" dirty="0"/>
              <a:t>Heat Stroke</a:t>
            </a:r>
          </a:p>
          <a:p>
            <a:r>
              <a:rPr lang="en-US" sz="2000" dirty="0"/>
              <a:t>Heat Exhaustion</a:t>
            </a:r>
          </a:p>
          <a:p>
            <a:r>
              <a:rPr lang="en-US" sz="2000" dirty="0"/>
              <a:t>Heat Rash</a:t>
            </a:r>
          </a:p>
          <a:p>
            <a:r>
              <a:rPr lang="en-US" sz="2000" dirty="0"/>
              <a:t>Heat Cramps</a:t>
            </a:r>
          </a:p>
          <a:p>
            <a:r>
              <a:rPr lang="en-US" sz="2000" dirty="0"/>
              <a:t>Heat Syncope</a:t>
            </a:r>
          </a:p>
          <a:p>
            <a:r>
              <a:rPr lang="en-US" sz="2000" dirty="0"/>
              <a:t>Rhabdomyolysis( muscle breakdown)</a:t>
            </a:r>
          </a:p>
          <a:p>
            <a:r>
              <a:rPr lang="en-US" sz="2000" dirty="0"/>
              <a:t>AKI ( acute kidney injury)</a:t>
            </a:r>
          </a:p>
          <a:p>
            <a:endParaRPr lang="en-US" sz="2000" dirty="0"/>
          </a:p>
          <a:p>
            <a:endParaRPr lang="en-US" sz="2000" dirty="0"/>
          </a:p>
        </p:txBody>
      </p:sp>
    </p:spTree>
    <p:extLst>
      <p:ext uri="{BB962C8B-B14F-4D97-AF65-F5344CB8AC3E}">
        <p14:creationId xmlns:p14="http://schemas.microsoft.com/office/powerpoint/2010/main" val="60524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55165F-23B8-686F-B458-E428A8546432}"/>
              </a:ext>
            </a:extLst>
          </p:cNvPr>
          <p:cNvSpPr>
            <a:spLocks noGrp="1"/>
          </p:cNvSpPr>
          <p:nvPr>
            <p:ph type="title"/>
          </p:nvPr>
        </p:nvSpPr>
        <p:spPr/>
        <p:txBody>
          <a:bodyPr/>
          <a:lstStyle/>
          <a:p>
            <a:r>
              <a:rPr lang="en-US" dirty="0"/>
              <a:t>Employer Responsibilities</a:t>
            </a:r>
          </a:p>
        </p:txBody>
      </p:sp>
      <p:sp>
        <p:nvSpPr>
          <p:cNvPr id="5" name="Text Placeholder 4">
            <a:extLst>
              <a:ext uri="{FF2B5EF4-FFF2-40B4-BE49-F238E27FC236}">
                <a16:creationId xmlns:a16="http://schemas.microsoft.com/office/drawing/2014/main" id="{BF4E0DA8-FFD1-B53B-E64A-67850304E874}"/>
              </a:ext>
            </a:extLst>
          </p:cNvPr>
          <p:cNvSpPr>
            <a:spLocks noGrp="1"/>
          </p:cNvSpPr>
          <p:nvPr>
            <p:ph type="body" idx="1"/>
          </p:nvPr>
        </p:nvSpPr>
        <p:spPr/>
        <p:txBody>
          <a:bodyPr/>
          <a:lstStyle/>
          <a:p>
            <a:r>
              <a:rPr lang="en-US" dirty="0"/>
              <a:t>Heat Illness Prevention Plan( HIPP)</a:t>
            </a:r>
          </a:p>
          <a:p>
            <a:endParaRPr lang="en-US" dirty="0"/>
          </a:p>
          <a:p>
            <a:endParaRPr lang="en-US" dirty="0"/>
          </a:p>
        </p:txBody>
      </p:sp>
    </p:spTree>
    <p:extLst>
      <p:ext uri="{BB962C8B-B14F-4D97-AF65-F5344CB8AC3E}">
        <p14:creationId xmlns:p14="http://schemas.microsoft.com/office/powerpoint/2010/main" val="3688720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2821</TotalTime>
  <Words>2316</Words>
  <Application>Microsoft Office PowerPoint</Application>
  <PresentationFormat>Widescreen</PresentationFormat>
  <Paragraphs>206</Paragraphs>
  <Slides>23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Helvetica Neue</vt:lpstr>
      <vt:lpstr>Open Sans</vt:lpstr>
      <vt:lpstr>Wingdings</vt:lpstr>
      <vt:lpstr>Office Theme</vt:lpstr>
      <vt:lpstr>Heat Injury &amp; Illness</vt:lpstr>
      <vt:lpstr>Heat Illness Campaign</vt:lpstr>
      <vt:lpstr>Heat Illness and Injury Statistics</vt:lpstr>
      <vt:lpstr>PowerPoint Presentation</vt:lpstr>
      <vt:lpstr>PowerPoint Presentation</vt:lpstr>
      <vt:lpstr>    Appendix A: Target Industries for the Heat NEP     </vt:lpstr>
      <vt:lpstr>Heat Related Illness</vt:lpstr>
      <vt:lpstr> Heat Illnesses</vt:lpstr>
      <vt:lpstr>Employer Responsibilities</vt:lpstr>
      <vt:lpstr>Heat Illness Prevention Program (HIPP)</vt:lpstr>
      <vt:lpstr>Heat Illness Prevention Plan( HIPP) </vt:lpstr>
      <vt:lpstr>Heat Illness Training</vt:lpstr>
      <vt:lpstr>Heat Related Illness Risk Factors</vt:lpstr>
      <vt:lpstr>Employee Acclimatization</vt:lpstr>
      <vt:lpstr>Employee Acclimatization </vt:lpstr>
      <vt:lpstr>Workplace Controls</vt:lpstr>
      <vt:lpstr>WATER. REST. SHADE</vt:lpstr>
      <vt:lpstr>Heat Illness Prevention</vt:lpstr>
      <vt:lpstr>Employee Rights</vt:lpstr>
      <vt:lpstr>PowerPoint Presentation</vt:lpstr>
      <vt:lpstr>PowerPoint Presentation</vt:lpstr>
      <vt:lpstr>VOSH Consultation Services</vt:lpstr>
      <vt:lpstr>Contact Info</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Injury &amp; Illness</dc:title>
  <dc:creator>Smith, Sarah (DOLI)</dc:creator>
  <cp:lastModifiedBy>Smith, Sarah (DOLI)</cp:lastModifiedBy>
  <cp:revision>41</cp:revision>
  <dcterms:created xsi:type="dcterms:W3CDTF">2023-08-11T16:19:40Z</dcterms:created>
  <dcterms:modified xsi:type="dcterms:W3CDTF">2023-08-15T13:59:29Z</dcterms:modified>
</cp:coreProperties>
</file>