
<file path=[Content_Types].xml><?xml version="1.0" encoding="utf-8"?>
<Types xmlns="http://schemas.openxmlformats.org/package/2006/content-types">
  <Default Extension="emf" ContentType="image/x-emf"/>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4"/>
  </p:sldMasterIdLst>
  <p:notesMasterIdLst>
    <p:notesMasterId r:id="rId19"/>
  </p:notesMasterIdLst>
  <p:sldIdLst>
    <p:sldId id="270" r:id="rId5"/>
    <p:sldId id="272" r:id="rId6"/>
    <p:sldId id="273" r:id="rId7"/>
    <p:sldId id="545" r:id="rId8"/>
    <p:sldId id="550" r:id="rId9"/>
    <p:sldId id="318" r:id="rId10"/>
    <p:sldId id="513" r:id="rId11"/>
    <p:sldId id="551" r:id="rId12"/>
    <p:sldId id="276" r:id="rId13"/>
    <p:sldId id="549" r:id="rId14"/>
    <p:sldId id="547" r:id="rId15"/>
    <p:sldId id="552" r:id="rId16"/>
    <p:sldId id="553" r:id="rId17"/>
    <p:sldId id="369" r:id="rId18"/>
  </p:sldIdLst>
  <p:sldSz cx="12192000" cy="6858000"/>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ＭＳ Ｐゴシック" charset="0"/>
        <a:cs typeface="+mn-cs"/>
      </a:defRPr>
    </a:lvl1pPr>
    <a:lvl2pPr marL="457200" algn="l" rtl="0" eaLnBrk="0" fontAlgn="base" hangingPunct="0">
      <a:spcBef>
        <a:spcPct val="0"/>
      </a:spcBef>
      <a:spcAft>
        <a:spcPct val="0"/>
      </a:spcAft>
      <a:defRPr kern="1200">
        <a:solidFill>
          <a:schemeClr val="tx1"/>
        </a:solidFill>
        <a:latin typeface="Arial" charset="0"/>
        <a:ea typeface="ＭＳ Ｐゴシック" charset="0"/>
        <a:cs typeface="+mn-cs"/>
      </a:defRPr>
    </a:lvl2pPr>
    <a:lvl3pPr marL="914400" algn="l" rtl="0" eaLnBrk="0" fontAlgn="base" hangingPunct="0">
      <a:spcBef>
        <a:spcPct val="0"/>
      </a:spcBef>
      <a:spcAft>
        <a:spcPct val="0"/>
      </a:spcAft>
      <a:defRPr kern="1200">
        <a:solidFill>
          <a:schemeClr val="tx1"/>
        </a:solidFill>
        <a:latin typeface="Arial" charset="0"/>
        <a:ea typeface="ＭＳ Ｐゴシック" charset="0"/>
        <a:cs typeface="+mn-cs"/>
      </a:defRPr>
    </a:lvl3pPr>
    <a:lvl4pPr marL="1371600" algn="l" rtl="0" eaLnBrk="0" fontAlgn="base" hangingPunct="0">
      <a:spcBef>
        <a:spcPct val="0"/>
      </a:spcBef>
      <a:spcAft>
        <a:spcPct val="0"/>
      </a:spcAft>
      <a:defRPr kern="1200">
        <a:solidFill>
          <a:schemeClr val="tx1"/>
        </a:solidFill>
        <a:latin typeface="Arial" charset="0"/>
        <a:ea typeface="ＭＳ Ｐゴシック" charset="0"/>
        <a:cs typeface="+mn-cs"/>
      </a:defRPr>
    </a:lvl4pPr>
    <a:lvl5pPr marL="1828800" algn="l" rtl="0" eaLnBrk="0" fontAlgn="base" hangingPunct="0">
      <a:spcBef>
        <a:spcPct val="0"/>
      </a:spcBef>
      <a:spcAft>
        <a:spcPct val="0"/>
      </a:spcAft>
      <a:defRPr kern="1200">
        <a:solidFill>
          <a:schemeClr val="tx1"/>
        </a:solidFill>
        <a:latin typeface="Arial" charset="0"/>
        <a:ea typeface="ＭＳ Ｐゴシック" charset="0"/>
        <a:cs typeface="+mn-cs"/>
      </a:defRPr>
    </a:lvl5pPr>
    <a:lvl6pPr marL="2286000" algn="l" defTabSz="457200" rtl="0" eaLnBrk="1" latinLnBrk="0" hangingPunct="1">
      <a:defRPr kern="1200">
        <a:solidFill>
          <a:schemeClr val="tx1"/>
        </a:solidFill>
        <a:latin typeface="Arial" charset="0"/>
        <a:ea typeface="ＭＳ Ｐゴシック" charset="0"/>
        <a:cs typeface="+mn-cs"/>
      </a:defRPr>
    </a:lvl6pPr>
    <a:lvl7pPr marL="2743200" algn="l" defTabSz="457200" rtl="0" eaLnBrk="1" latinLnBrk="0" hangingPunct="1">
      <a:defRPr kern="1200">
        <a:solidFill>
          <a:schemeClr val="tx1"/>
        </a:solidFill>
        <a:latin typeface="Arial" charset="0"/>
        <a:ea typeface="ＭＳ Ｐゴシック" charset="0"/>
        <a:cs typeface="+mn-cs"/>
      </a:defRPr>
    </a:lvl7pPr>
    <a:lvl8pPr marL="3200400" algn="l" defTabSz="457200" rtl="0" eaLnBrk="1" latinLnBrk="0" hangingPunct="1">
      <a:defRPr kern="1200">
        <a:solidFill>
          <a:schemeClr val="tx1"/>
        </a:solidFill>
        <a:latin typeface="Arial" charset="0"/>
        <a:ea typeface="ＭＳ Ｐゴシック" charset="0"/>
        <a:cs typeface="+mn-cs"/>
      </a:defRPr>
    </a:lvl8pPr>
    <a:lvl9pPr marL="3657600" algn="l" defTabSz="457200" rtl="0" eaLnBrk="1" latinLnBrk="0" hangingPunct="1">
      <a:defRPr kern="1200">
        <a:solidFill>
          <a:schemeClr val="tx1"/>
        </a:solidFill>
        <a:latin typeface="Arial" charset="0"/>
        <a:ea typeface="ＭＳ Ｐゴシック" charset="0"/>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76A8E011-E8E3-675B-8B5E-225AB02A7021}" name="Petropoulos, Zoe E - OSHA" initials="PZEO" userId="S::Petropoulos.Zoe.E@dol.gov::9c84e6ee-7d8d-4929-977c-c31a41c4f91a" providerId="AD"/>
  <p188:author id="{50E7C82F-C710-D32F-1191-03E9C822F699}" name="Petropoulos, Zoe E - OSHA" initials="PO" userId="S::petropoulos.zoe.e@dol.gov::9c84e6ee-7d8d-4929-977c-c31a41c4f91a" providerId="AD"/>
  <p188:author id="{F98E3DA8-3D5B-F439-AD17-926606707F69}" name="Hammer, Jason C - OSHA" initials="HJCO" userId="S::Hammer.Jason.C@dol.gov::681618ee-c94a-4220-9051-8e69604d4699"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AD798388-1039-4CA3-861A-864A05E6F383}" v="91" dt="2023-08-11T13:28:18.444"/>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0787" autoAdjust="0"/>
  </p:normalViewPr>
  <p:slideViewPr>
    <p:cSldViewPr snapToGrid="0">
      <p:cViewPr varScale="1">
        <p:scale>
          <a:sx n="54" d="100"/>
          <a:sy n="54" d="100"/>
        </p:scale>
        <p:origin x="1124" y="4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3" Type="http://schemas.openxmlformats.org/officeDocument/2006/relationships/customXml" Target="../customXml/item3.xml"/><Relationship Id="rId21" Type="http://schemas.openxmlformats.org/officeDocument/2006/relationships/viewProps" Target="viewProp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microsoft.com/office/2018/10/relationships/authors" Target="author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microsoft.com/office/2015/10/relationships/revisionInfo" Target="revisionInfo.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tableStyles" Target="tableStyles.xml"/><Relationship Id="rId10" Type="http://schemas.openxmlformats.org/officeDocument/2006/relationships/slide" Target="slides/slide6.xml"/><Relationship Id="rId19" Type="http://schemas.openxmlformats.org/officeDocument/2006/relationships/notesMaster" Target="notesMasters/notesMaster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1B5FE3E-7877-4C83-9D2F-FFD247C792CD}" type="datetimeFigureOut">
              <a:rPr lang="en-US" smtClean="0"/>
              <a:t>8/11/2023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F2694AF-A5E7-4107-AB1C-91F4387786A8}" type="slidenum">
              <a:rPr lang="en-US" smtClean="0"/>
              <a:t>‹#›</a:t>
            </a:fld>
            <a:endParaRPr lang="en-US"/>
          </a:p>
        </p:txBody>
      </p:sp>
    </p:spTree>
    <p:extLst>
      <p:ext uri="{BB962C8B-B14F-4D97-AF65-F5344CB8AC3E}">
        <p14:creationId xmlns:p14="http://schemas.microsoft.com/office/powerpoint/2010/main" val="331208193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2694AF-A5E7-4107-AB1C-91F4387786A8}" type="slidenum">
              <a:rPr lang="en-US" smtClean="0"/>
              <a:t>2</a:t>
            </a:fld>
            <a:endParaRPr lang="en-US"/>
          </a:p>
        </p:txBody>
      </p:sp>
    </p:spTree>
    <p:extLst>
      <p:ext uri="{BB962C8B-B14F-4D97-AF65-F5344CB8AC3E}">
        <p14:creationId xmlns:p14="http://schemas.microsoft.com/office/powerpoint/2010/main" val="331149119"/>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b="0" dirty="0">
              <a:cs typeface="Calibri"/>
            </a:endParaRPr>
          </a:p>
        </p:txBody>
      </p:sp>
      <p:sp>
        <p:nvSpPr>
          <p:cNvPr id="4" name="Header Placeholder 3"/>
          <p:cNvSpPr>
            <a:spLocks noGrp="1"/>
          </p:cNvSpPr>
          <p:nvPr>
            <p:ph type="hdr" sz="quarter"/>
          </p:nvPr>
        </p:nvSpPr>
        <p:spPr/>
        <p:txBody>
          <a:bodyPr/>
          <a:lstStyle/>
          <a:p>
            <a:pPr>
              <a:defRPr/>
            </a:pPr>
            <a:r>
              <a:rPr lang="en-US"/>
              <a:t>COVID-19 Emergency Temporary Standard for Healthcare</a:t>
            </a:r>
          </a:p>
        </p:txBody>
      </p:sp>
      <p:sp>
        <p:nvSpPr>
          <p:cNvPr id="5" name="Footer Placeholder 4"/>
          <p:cNvSpPr>
            <a:spLocks noGrp="1"/>
          </p:cNvSpPr>
          <p:nvPr>
            <p:ph type="ftr" sz="quarter" idx="4"/>
          </p:nvPr>
        </p:nvSpPr>
        <p:spPr/>
        <p:txBody>
          <a:bodyPr/>
          <a:lstStyle/>
          <a:p>
            <a:pPr>
              <a:defRPr/>
            </a:pPr>
            <a:r>
              <a:rPr lang="en-US"/>
              <a:t>OSHA Webinar #0173</a:t>
            </a:r>
          </a:p>
        </p:txBody>
      </p:sp>
      <p:sp>
        <p:nvSpPr>
          <p:cNvPr id="6" name="Slide Number Placeholder 5"/>
          <p:cNvSpPr>
            <a:spLocks noGrp="1"/>
          </p:cNvSpPr>
          <p:nvPr>
            <p:ph type="sldNum" sz="quarter" idx="5"/>
          </p:nvPr>
        </p:nvSpPr>
        <p:spPr/>
        <p:txBody>
          <a:bodyPr/>
          <a:lstStyle/>
          <a:p>
            <a:fld id="{ABE2779E-D1FA-B94E-B00B-BB69D64E6083}" type="slidenum">
              <a:rPr lang="en-US" smtClean="0"/>
              <a:pPr/>
              <a:t>12</a:t>
            </a:fld>
            <a:endParaRPr lang="en-US"/>
          </a:p>
        </p:txBody>
      </p:sp>
    </p:spTree>
    <p:extLst>
      <p:ext uri="{BB962C8B-B14F-4D97-AF65-F5344CB8AC3E}">
        <p14:creationId xmlns:p14="http://schemas.microsoft.com/office/powerpoint/2010/main" val="25959346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cs typeface="Calibri"/>
            </a:endParaRPr>
          </a:p>
        </p:txBody>
      </p:sp>
      <p:sp>
        <p:nvSpPr>
          <p:cNvPr id="4" name="Header Placeholder 3"/>
          <p:cNvSpPr>
            <a:spLocks noGrp="1"/>
          </p:cNvSpPr>
          <p:nvPr>
            <p:ph type="hdr" sz="quarter"/>
          </p:nvPr>
        </p:nvSpPr>
        <p:spPr/>
        <p:txBody>
          <a:bodyPr/>
          <a:lstStyle/>
          <a:p>
            <a:pPr>
              <a:defRPr/>
            </a:pPr>
            <a:r>
              <a:rPr lang="en-US"/>
              <a:t>COVID-19 Emergency Temporary Standard for Healthcare</a:t>
            </a:r>
          </a:p>
        </p:txBody>
      </p:sp>
      <p:sp>
        <p:nvSpPr>
          <p:cNvPr id="5" name="Footer Placeholder 4"/>
          <p:cNvSpPr>
            <a:spLocks noGrp="1"/>
          </p:cNvSpPr>
          <p:nvPr>
            <p:ph type="ftr" sz="quarter" idx="4"/>
          </p:nvPr>
        </p:nvSpPr>
        <p:spPr/>
        <p:txBody>
          <a:bodyPr/>
          <a:lstStyle/>
          <a:p>
            <a:pPr>
              <a:defRPr/>
            </a:pPr>
            <a:r>
              <a:rPr lang="en-US"/>
              <a:t>OSHA Webinar #0173</a:t>
            </a:r>
          </a:p>
        </p:txBody>
      </p:sp>
      <p:sp>
        <p:nvSpPr>
          <p:cNvPr id="6" name="Slide Number Placeholder 5"/>
          <p:cNvSpPr>
            <a:spLocks noGrp="1"/>
          </p:cNvSpPr>
          <p:nvPr>
            <p:ph type="sldNum" sz="quarter" idx="5"/>
          </p:nvPr>
        </p:nvSpPr>
        <p:spPr/>
        <p:txBody>
          <a:bodyPr/>
          <a:lstStyle/>
          <a:p>
            <a:fld id="{ABE2779E-D1FA-B94E-B00B-BB69D64E6083}" type="slidenum">
              <a:rPr lang="en-US" smtClean="0"/>
              <a:pPr/>
              <a:t>13</a:t>
            </a:fld>
            <a:endParaRPr lang="en-US"/>
          </a:p>
        </p:txBody>
      </p:sp>
    </p:spTree>
    <p:extLst>
      <p:ext uri="{BB962C8B-B14F-4D97-AF65-F5344CB8AC3E}">
        <p14:creationId xmlns:p14="http://schemas.microsoft.com/office/powerpoint/2010/main" val="273044485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eaLnBrk="1" hangingPunct="1">
              <a:spcAft>
                <a:spcPts val="1800"/>
              </a:spcAft>
              <a:buClr>
                <a:srgbClr val="0070C0"/>
              </a:buClr>
              <a:buSzPct val="110000"/>
              <a:buFont typeface="Wingdings" panose="05000000000000000000" pitchFamily="2" charset="2"/>
              <a:buChar char="§"/>
            </a:pPr>
            <a:endParaRPr lang="en-US" sz="2400" dirty="0">
              <a:latin typeface="Calibri" panose="020F0502020204030204" pitchFamily="34" charset="0"/>
              <a:ea typeface="ＭＳ Ｐゴシック"/>
              <a:cs typeface="Calibri" panose="020F050202020403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000" dirty="0">
              <a:latin typeface="Calibri" panose="020F0502020204030204" pitchFamily="34" charset="0"/>
              <a:ea typeface="ＭＳ Ｐゴシック"/>
              <a:cs typeface="Calibri" panose="020F050202020403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000" dirty="0">
              <a:latin typeface="Calibri" panose="020F0502020204030204" pitchFamily="34" charset="0"/>
              <a:ea typeface="ＭＳ Ｐゴシック"/>
              <a:cs typeface="Calibri" panose="020F050202020403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000" dirty="0">
              <a:ea typeface="ＭＳ Ｐゴシック"/>
              <a:cs typeface="Arial"/>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000" dirty="0">
              <a:ea typeface="ＭＳ Ｐゴシック"/>
              <a:cs typeface="Arial"/>
            </a:endParaRPr>
          </a:p>
          <a:p>
            <a:endParaRPr lang="en-US" b="1" dirty="0">
              <a:cs typeface="Calibri"/>
            </a:endParaRPr>
          </a:p>
        </p:txBody>
      </p:sp>
      <p:sp>
        <p:nvSpPr>
          <p:cNvPr id="4" name="Header Placeholder 3"/>
          <p:cNvSpPr>
            <a:spLocks noGrp="1"/>
          </p:cNvSpPr>
          <p:nvPr>
            <p:ph type="hdr" sz="quarter"/>
          </p:nvPr>
        </p:nvSpPr>
        <p:spPr/>
        <p:txBody>
          <a:bodyPr/>
          <a:lstStyle/>
          <a:p>
            <a:pPr>
              <a:defRPr/>
            </a:pPr>
            <a:r>
              <a:rPr lang="en-US"/>
              <a:t>COVID-19 Emergency Temporary Standard for Healthcare</a:t>
            </a:r>
          </a:p>
        </p:txBody>
      </p:sp>
      <p:sp>
        <p:nvSpPr>
          <p:cNvPr id="5" name="Footer Placeholder 4"/>
          <p:cNvSpPr>
            <a:spLocks noGrp="1"/>
          </p:cNvSpPr>
          <p:nvPr>
            <p:ph type="ftr" sz="quarter" idx="4"/>
          </p:nvPr>
        </p:nvSpPr>
        <p:spPr/>
        <p:txBody>
          <a:bodyPr/>
          <a:lstStyle/>
          <a:p>
            <a:pPr>
              <a:defRPr/>
            </a:pPr>
            <a:r>
              <a:rPr lang="en-US"/>
              <a:t>OSHA Webinar #0173</a:t>
            </a:r>
          </a:p>
        </p:txBody>
      </p:sp>
      <p:sp>
        <p:nvSpPr>
          <p:cNvPr id="6" name="Slide Number Placeholder 5"/>
          <p:cNvSpPr>
            <a:spLocks noGrp="1"/>
          </p:cNvSpPr>
          <p:nvPr>
            <p:ph type="sldNum" sz="quarter" idx="5"/>
          </p:nvPr>
        </p:nvSpPr>
        <p:spPr/>
        <p:txBody>
          <a:bodyPr/>
          <a:lstStyle/>
          <a:p>
            <a:fld id="{ABE2779E-D1FA-B94E-B00B-BB69D64E6083}" type="slidenum">
              <a:rPr lang="en-US"/>
              <a:pPr/>
              <a:t>4</a:t>
            </a:fld>
            <a:endParaRPr lang="en-US"/>
          </a:p>
        </p:txBody>
      </p:sp>
    </p:spTree>
    <p:extLst>
      <p:ext uri="{BB962C8B-B14F-4D97-AF65-F5344CB8AC3E}">
        <p14:creationId xmlns:p14="http://schemas.microsoft.com/office/powerpoint/2010/main" val="160358719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000" dirty="0">
              <a:latin typeface="Calibri" panose="020F0502020204030204" pitchFamily="34" charset="0"/>
              <a:ea typeface="ＭＳ Ｐゴシック"/>
              <a:cs typeface="Calibri" panose="020F0502020204030204" pitchFamily="34" charset="0"/>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000" dirty="0">
              <a:ea typeface="ＭＳ Ｐゴシック"/>
              <a:cs typeface="Arial"/>
            </a:endParaRPr>
          </a:p>
          <a:p>
            <a:pPr marL="0" marR="0" lvl="0" indent="0" algn="l" defTabSz="914400" rtl="0" eaLnBrk="0" fontAlgn="base" latinLnBrk="0" hangingPunct="0">
              <a:lnSpc>
                <a:spcPct val="100000"/>
              </a:lnSpc>
              <a:spcBef>
                <a:spcPct val="30000"/>
              </a:spcBef>
              <a:spcAft>
                <a:spcPct val="0"/>
              </a:spcAft>
              <a:buClrTx/>
              <a:buSzTx/>
              <a:buFontTx/>
              <a:buNone/>
              <a:tabLst/>
              <a:defRPr/>
            </a:pPr>
            <a:endParaRPr lang="en-US" sz="1000" dirty="0">
              <a:ea typeface="ＭＳ Ｐゴシック"/>
              <a:cs typeface="Arial"/>
            </a:endParaRPr>
          </a:p>
          <a:p>
            <a:endParaRPr lang="en-US" b="1" dirty="0">
              <a:cs typeface="Calibri"/>
            </a:endParaRPr>
          </a:p>
        </p:txBody>
      </p:sp>
      <p:sp>
        <p:nvSpPr>
          <p:cNvPr id="4" name="Header Placeholder 3"/>
          <p:cNvSpPr>
            <a:spLocks noGrp="1"/>
          </p:cNvSpPr>
          <p:nvPr>
            <p:ph type="hdr" sz="quarter"/>
          </p:nvPr>
        </p:nvSpPr>
        <p:spPr/>
        <p:txBody>
          <a:bodyPr/>
          <a:lstStyle/>
          <a:p>
            <a:pPr>
              <a:defRPr/>
            </a:pPr>
            <a:r>
              <a:rPr lang="en-US"/>
              <a:t>COVID-19 Emergency Temporary Standard for Healthcare</a:t>
            </a:r>
          </a:p>
        </p:txBody>
      </p:sp>
      <p:sp>
        <p:nvSpPr>
          <p:cNvPr id="5" name="Footer Placeholder 4"/>
          <p:cNvSpPr>
            <a:spLocks noGrp="1"/>
          </p:cNvSpPr>
          <p:nvPr>
            <p:ph type="ftr" sz="quarter" idx="4"/>
          </p:nvPr>
        </p:nvSpPr>
        <p:spPr/>
        <p:txBody>
          <a:bodyPr/>
          <a:lstStyle/>
          <a:p>
            <a:pPr>
              <a:defRPr/>
            </a:pPr>
            <a:r>
              <a:rPr lang="en-US"/>
              <a:t>OSHA Webinar #0173</a:t>
            </a:r>
          </a:p>
        </p:txBody>
      </p:sp>
      <p:sp>
        <p:nvSpPr>
          <p:cNvPr id="6" name="Slide Number Placeholder 5"/>
          <p:cNvSpPr>
            <a:spLocks noGrp="1"/>
          </p:cNvSpPr>
          <p:nvPr>
            <p:ph type="sldNum" sz="quarter" idx="5"/>
          </p:nvPr>
        </p:nvSpPr>
        <p:spPr/>
        <p:txBody>
          <a:bodyPr/>
          <a:lstStyle/>
          <a:p>
            <a:fld id="{ABE2779E-D1FA-B94E-B00B-BB69D64E6083}" type="slidenum">
              <a:rPr lang="en-US"/>
              <a:pPr/>
              <a:t>5</a:t>
            </a:fld>
            <a:endParaRPr lang="en-US"/>
          </a:p>
        </p:txBody>
      </p:sp>
    </p:spTree>
    <p:extLst>
      <p:ext uri="{BB962C8B-B14F-4D97-AF65-F5344CB8AC3E}">
        <p14:creationId xmlns:p14="http://schemas.microsoft.com/office/powerpoint/2010/main" val="343619047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p:txBody>
      </p:sp>
      <p:sp>
        <p:nvSpPr>
          <p:cNvPr id="4" name="Slide Number Placeholder 3"/>
          <p:cNvSpPr>
            <a:spLocks noGrp="1"/>
          </p:cNvSpPr>
          <p:nvPr>
            <p:ph type="sldNum" sz="quarter" idx="5"/>
          </p:nvPr>
        </p:nvSpPr>
        <p:spPr/>
        <p:txBody>
          <a:bodyPr/>
          <a:lstStyle/>
          <a:p>
            <a:fld id="{1F2694AF-A5E7-4107-AB1C-91F4387786A8}" type="slidenum">
              <a:rPr lang="en-US" smtClean="0"/>
              <a:t>6</a:t>
            </a:fld>
            <a:endParaRPr lang="en-US"/>
          </a:p>
        </p:txBody>
      </p:sp>
    </p:spTree>
    <p:extLst>
      <p:ext uri="{BB962C8B-B14F-4D97-AF65-F5344CB8AC3E}">
        <p14:creationId xmlns:p14="http://schemas.microsoft.com/office/powerpoint/2010/main" val="333219067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cs typeface="Calibri"/>
            </a:endParaRPr>
          </a:p>
        </p:txBody>
      </p:sp>
      <p:sp>
        <p:nvSpPr>
          <p:cNvPr id="4" name="Header Placeholder 3"/>
          <p:cNvSpPr>
            <a:spLocks noGrp="1"/>
          </p:cNvSpPr>
          <p:nvPr>
            <p:ph type="hdr" sz="quarter"/>
          </p:nvPr>
        </p:nvSpPr>
        <p:spPr/>
        <p:txBody>
          <a:bodyPr/>
          <a:lstStyle/>
          <a:p>
            <a:pPr>
              <a:defRPr/>
            </a:pPr>
            <a:r>
              <a:rPr lang="en-US"/>
              <a:t>COVID-19 Emergency Temporary Standard for Healthcare</a:t>
            </a:r>
          </a:p>
        </p:txBody>
      </p:sp>
      <p:sp>
        <p:nvSpPr>
          <p:cNvPr id="5" name="Footer Placeholder 4"/>
          <p:cNvSpPr>
            <a:spLocks noGrp="1"/>
          </p:cNvSpPr>
          <p:nvPr>
            <p:ph type="ftr" sz="quarter" idx="4"/>
          </p:nvPr>
        </p:nvSpPr>
        <p:spPr/>
        <p:txBody>
          <a:bodyPr/>
          <a:lstStyle/>
          <a:p>
            <a:pPr>
              <a:defRPr/>
            </a:pPr>
            <a:r>
              <a:rPr lang="en-US"/>
              <a:t>OSHA Webinar #0173</a:t>
            </a:r>
          </a:p>
        </p:txBody>
      </p:sp>
      <p:sp>
        <p:nvSpPr>
          <p:cNvPr id="6" name="Slide Number Placeholder 5"/>
          <p:cNvSpPr>
            <a:spLocks noGrp="1"/>
          </p:cNvSpPr>
          <p:nvPr>
            <p:ph type="sldNum" sz="quarter" idx="5"/>
          </p:nvPr>
        </p:nvSpPr>
        <p:spPr/>
        <p:txBody>
          <a:bodyPr/>
          <a:lstStyle/>
          <a:p>
            <a:fld id="{ABE2779E-D1FA-B94E-B00B-BB69D64E6083}" type="slidenum">
              <a:rPr lang="en-US" smtClean="0"/>
              <a:pPr/>
              <a:t>7</a:t>
            </a:fld>
            <a:endParaRPr lang="en-US"/>
          </a:p>
        </p:txBody>
      </p:sp>
    </p:spTree>
    <p:extLst>
      <p:ext uri="{BB962C8B-B14F-4D97-AF65-F5344CB8AC3E}">
        <p14:creationId xmlns:p14="http://schemas.microsoft.com/office/powerpoint/2010/main" val="3140724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b="0" dirty="0">
              <a:cs typeface="Calibri"/>
            </a:endParaRPr>
          </a:p>
        </p:txBody>
      </p:sp>
      <p:sp>
        <p:nvSpPr>
          <p:cNvPr id="4" name="Header Placeholder 3"/>
          <p:cNvSpPr>
            <a:spLocks noGrp="1"/>
          </p:cNvSpPr>
          <p:nvPr>
            <p:ph type="hdr" sz="quarter"/>
          </p:nvPr>
        </p:nvSpPr>
        <p:spPr/>
        <p:txBody>
          <a:bodyPr/>
          <a:lstStyle/>
          <a:p>
            <a:pPr>
              <a:defRPr/>
            </a:pPr>
            <a:r>
              <a:rPr lang="en-US"/>
              <a:t>COVID-19 Emergency Temporary Standard for Healthcare</a:t>
            </a:r>
          </a:p>
        </p:txBody>
      </p:sp>
      <p:sp>
        <p:nvSpPr>
          <p:cNvPr id="5" name="Footer Placeholder 4"/>
          <p:cNvSpPr>
            <a:spLocks noGrp="1"/>
          </p:cNvSpPr>
          <p:nvPr>
            <p:ph type="ftr" sz="quarter" idx="4"/>
          </p:nvPr>
        </p:nvSpPr>
        <p:spPr/>
        <p:txBody>
          <a:bodyPr/>
          <a:lstStyle/>
          <a:p>
            <a:pPr>
              <a:defRPr/>
            </a:pPr>
            <a:r>
              <a:rPr lang="en-US"/>
              <a:t>OSHA Webinar #0173</a:t>
            </a:r>
          </a:p>
        </p:txBody>
      </p:sp>
      <p:sp>
        <p:nvSpPr>
          <p:cNvPr id="6" name="Slide Number Placeholder 5"/>
          <p:cNvSpPr>
            <a:spLocks noGrp="1"/>
          </p:cNvSpPr>
          <p:nvPr>
            <p:ph type="sldNum" sz="quarter" idx="5"/>
          </p:nvPr>
        </p:nvSpPr>
        <p:spPr/>
        <p:txBody>
          <a:bodyPr/>
          <a:lstStyle/>
          <a:p>
            <a:fld id="{ABE2779E-D1FA-B94E-B00B-BB69D64E6083}" type="slidenum">
              <a:rPr lang="en-US" smtClean="0"/>
              <a:pPr/>
              <a:t>8</a:t>
            </a:fld>
            <a:endParaRPr lang="en-US"/>
          </a:p>
        </p:txBody>
      </p:sp>
    </p:spTree>
    <p:extLst>
      <p:ext uri="{BB962C8B-B14F-4D97-AF65-F5344CB8AC3E}">
        <p14:creationId xmlns:p14="http://schemas.microsoft.com/office/powerpoint/2010/main" val="7330104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F2694AF-A5E7-4107-AB1C-91F4387786A8}" type="slidenum">
              <a:rPr lang="en-US" smtClean="0"/>
              <a:t>9</a:t>
            </a:fld>
            <a:endParaRPr lang="en-US"/>
          </a:p>
        </p:txBody>
      </p:sp>
    </p:spTree>
    <p:extLst>
      <p:ext uri="{BB962C8B-B14F-4D97-AF65-F5344CB8AC3E}">
        <p14:creationId xmlns:p14="http://schemas.microsoft.com/office/powerpoint/2010/main" val="1748808745"/>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20000"/>
              </a:spcBef>
              <a:defRPr/>
            </a:pPr>
            <a:endParaRPr lang="en-US" sz="1000" b="0" dirty="0">
              <a:effectLst/>
              <a:latin typeface="Calibri" panose="020F0502020204030204" pitchFamily="34" charset="0"/>
              <a:ea typeface="Calibri" panose="020F0502020204030204" pitchFamily="34" charset="0"/>
            </a:endParaRPr>
          </a:p>
        </p:txBody>
      </p:sp>
      <p:sp>
        <p:nvSpPr>
          <p:cNvPr id="4" name="Header Placeholder 3"/>
          <p:cNvSpPr>
            <a:spLocks noGrp="1"/>
          </p:cNvSpPr>
          <p:nvPr>
            <p:ph type="hdr" sz="quarter"/>
          </p:nvPr>
        </p:nvSpPr>
        <p:spPr/>
        <p:txBody>
          <a:bodyPr/>
          <a:lstStyle/>
          <a:p>
            <a:pPr>
              <a:defRPr/>
            </a:pPr>
            <a:r>
              <a:rPr lang="en-US"/>
              <a:t>COVID-19 Emergency Temporary Standard for Healthcare</a:t>
            </a:r>
          </a:p>
        </p:txBody>
      </p:sp>
      <p:sp>
        <p:nvSpPr>
          <p:cNvPr id="5" name="Footer Placeholder 4"/>
          <p:cNvSpPr>
            <a:spLocks noGrp="1"/>
          </p:cNvSpPr>
          <p:nvPr>
            <p:ph type="ftr" sz="quarter" idx="4"/>
          </p:nvPr>
        </p:nvSpPr>
        <p:spPr/>
        <p:txBody>
          <a:bodyPr/>
          <a:lstStyle/>
          <a:p>
            <a:pPr>
              <a:defRPr/>
            </a:pPr>
            <a:r>
              <a:rPr lang="en-US"/>
              <a:t>OSHA Webinar #0173</a:t>
            </a:r>
          </a:p>
        </p:txBody>
      </p:sp>
      <p:sp>
        <p:nvSpPr>
          <p:cNvPr id="6" name="Slide Number Placeholder 5"/>
          <p:cNvSpPr>
            <a:spLocks noGrp="1"/>
          </p:cNvSpPr>
          <p:nvPr>
            <p:ph type="sldNum" sz="quarter" idx="5"/>
          </p:nvPr>
        </p:nvSpPr>
        <p:spPr/>
        <p:txBody>
          <a:bodyPr/>
          <a:lstStyle/>
          <a:p>
            <a:fld id="{ABE2779E-D1FA-B94E-B00B-BB69D64E6083}" type="slidenum">
              <a:rPr lang="en-US" smtClean="0"/>
              <a:pPr/>
              <a:t>10</a:t>
            </a:fld>
            <a:endParaRPr lang="en-US"/>
          </a:p>
        </p:txBody>
      </p:sp>
    </p:spTree>
    <p:extLst>
      <p:ext uri="{BB962C8B-B14F-4D97-AF65-F5344CB8AC3E}">
        <p14:creationId xmlns:p14="http://schemas.microsoft.com/office/powerpoint/2010/main" val="238733812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Bef>
                <a:spcPct val="20000"/>
              </a:spcBef>
              <a:defRPr/>
            </a:pPr>
            <a:endParaRPr lang="en-US" sz="1000" b="1" dirty="0">
              <a:latin typeface="+mn-lt"/>
              <a:cs typeface="Calibri"/>
            </a:endParaRPr>
          </a:p>
          <a:p>
            <a:pPr>
              <a:spcBef>
                <a:spcPct val="20000"/>
              </a:spcBef>
              <a:defRPr/>
            </a:pPr>
            <a:endParaRPr lang="en-US" sz="1000" b="1" dirty="0">
              <a:latin typeface="+mn-lt"/>
              <a:cs typeface="Calibri"/>
            </a:endParaRPr>
          </a:p>
          <a:p>
            <a:pPr>
              <a:spcBef>
                <a:spcPct val="20000"/>
              </a:spcBef>
              <a:defRPr/>
            </a:pPr>
            <a:endParaRPr lang="en-US" sz="1000" b="1" dirty="0">
              <a:latin typeface="+mn-lt"/>
              <a:cs typeface="Calibri"/>
            </a:endParaRPr>
          </a:p>
          <a:p>
            <a:endParaRPr lang="en-US" sz="1000" dirty="0">
              <a:effectLst/>
              <a:latin typeface="Calibri" panose="020F0502020204030204" pitchFamily="34" charset="0"/>
              <a:ea typeface="Calibri" panose="020F0502020204030204" pitchFamily="34" charset="0"/>
            </a:endParaRPr>
          </a:p>
          <a:p>
            <a:endParaRPr lang="en-US" sz="1000" dirty="0">
              <a:effectLst/>
              <a:latin typeface="Calibri" panose="020F0502020204030204" pitchFamily="34" charset="0"/>
              <a:ea typeface="Calibri" panose="020F0502020204030204" pitchFamily="34" charset="0"/>
            </a:endParaRPr>
          </a:p>
          <a:p>
            <a:pPr marL="0" marR="0" fontAlgn="base">
              <a:lnSpc>
                <a:spcPct val="107000"/>
              </a:lnSpc>
              <a:spcBef>
                <a:spcPts val="0"/>
              </a:spcBef>
              <a:spcAft>
                <a:spcPts val="0"/>
              </a:spcAft>
            </a:pPr>
            <a:endParaRPr lang="en-US" sz="1000" b="1" dirty="0">
              <a:effectLst/>
              <a:latin typeface="Calibri" panose="020F0502020204030204" pitchFamily="34" charset="0"/>
              <a:ea typeface="Calibri" panose="020F0502020204030204" pitchFamily="34" charset="0"/>
            </a:endParaRPr>
          </a:p>
        </p:txBody>
      </p:sp>
      <p:sp>
        <p:nvSpPr>
          <p:cNvPr id="4" name="Header Placeholder 3"/>
          <p:cNvSpPr>
            <a:spLocks noGrp="1"/>
          </p:cNvSpPr>
          <p:nvPr>
            <p:ph type="hdr" sz="quarter"/>
          </p:nvPr>
        </p:nvSpPr>
        <p:spPr/>
        <p:txBody>
          <a:bodyPr/>
          <a:lstStyle/>
          <a:p>
            <a:pPr>
              <a:defRPr/>
            </a:pPr>
            <a:r>
              <a:rPr lang="en-US"/>
              <a:t>COVID-19 Emergency Temporary Standard for Healthcare</a:t>
            </a:r>
          </a:p>
        </p:txBody>
      </p:sp>
      <p:sp>
        <p:nvSpPr>
          <p:cNvPr id="5" name="Footer Placeholder 4"/>
          <p:cNvSpPr>
            <a:spLocks noGrp="1"/>
          </p:cNvSpPr>
          <p:nvPr>
            <p:ph type="ftr" sz="quarter" idx="4"/>
          </p:nvPr>
        </p:nvSpPr>
        <p:spPr/>
        <p:txBody>
          <a:bodyPr/>
          <a:lstStyle/>
          <a:p>
            <a:pPr>
              <a:defRPr/>
            </a:pPr>
            <a:r>
              <a:rPr lang="en-US"/>
              <a:t>OSHA Webinar #0173</a:t>
            </a:r>
          </a:p>
        </p:txBody>
      </p:sp>
      <p:sp>
        <p:nvSpPr>
          <p:cNvPr id="6" name="Slide Number Placeholder 5"/>
          <p:cNvSpPr>
            <a:spLocks noGrp="1"/>
          </p:cNvSpPr>
          <p:nvPr>
            <p:ph type="sldNum" sz="quarter" idx="5"/>
          </p:nvPr>
        </p:nvSpPr>
        <p:spPr/>
        <p:txBody>
          <a:bodyPr/>
          <a:lstStyle/>
          <a:p>
            <a:fld id="{ABE2779E-D1FA-B94E-B00B-BB69D64E6083}" type="slidenum">
              <a:rPr lang="en-US" smtClean="0"/>
              <a:pPr/>
              <a:t>11</a:t>
            </a:fld>
            <a:endParaRPr lang="en-US"/>
          </a:p>
        </p:txBody>
      </p:sp>
    </p:spTree>
    <p:extLst>
      <p:ext uri="{BB962C8B-B14F-4D97-AF65-F5344CB8AC3E}">
        <p14:creationId xmlns:p14="http://schemas.microsoft.com/office/powerpoint/2010/main" val="747136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514600"/>
            <a:ext cx="10363200" cy="1085850"/>
          </a:xfrm>
          <a:prstGeom prst="rect">
            <a:avLst/>
          </a:prstGeom>
        </p:spPr>
        <p:txBody>
          <a:bodyPr anchor="ctr"/>
          <a:lstStyle>
            <a:lvl1pPr>
              <a:defRPr>
                <a:solidFill>
                  <a:srgbClr val="182C83"/>
                </a:solidFill>
                <a:latin typeface="Calibri" panose="020F0502020204030204" pitchFamily="34" charset="0"/>
                <a:cs typeface="Calibri" panose="020F0502020204030204" pitchFamily="34" charset="0"/>
              </a:defRPr>
            </a:lvl1pPr>
          </a:lstStyle>
          <a:p>
            <a:r>
              <a:rPr lang="en-US"/>
              <a:t>Click to edit Master title style</a:t>
            </a:r>
          </a:p>
        </p:txBody>
      </p:sp>
      <p:sp>
        <p:nvSpPr>
          <p:cNvPr id="3" name="Subtitle 2"/>
          <p:cNvSpPr>
            <a:spLocks noGrp="1"/>
          </p:cNvSpPr>
          <p:nvPr>
            <p:ph type="subTitle" idx="1"/>
          </p:nvPr>
        </p:nvSpPr>
        <p:spPr>
          <a:xfrm>
            <a:off x="1828800" y="3886200"/>
            <a:ext cx="8534400" cy="1752600"/>
          </a:xfrm>
          <a:prstGeom prst="rect">
            <a:avLst/>
          </a:prstGeom>
        </p:spPr>
        <p:txBody>
          <a:bodyPr/>
          <a:lstStyle>
            <a:lvl1pPr marL="0" indent="0" algn="ctr">
              <a:buNone/>
              <a:defRPr>
                <a:latin typeface="Calibri" panose="020F0502020204030204" pitchFamily="34" charset="0"/>
                <a:cs typeface="Calibri" panose="020F0502020204030204" pitchFamily="34" charset="0"/>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p>
        </p:txBody>
      </p:sp>
      <p:cxnSp>
        <p:nvCxnSpPr>
          <p:cNvPr id="5" name="Straight Connector 4"/>
          <p:cNvCxnSpPr/>
          <p:nvPr/>
        </p:nvCxnSpPr>
        <p:spPr>
          <a:xfrm>
            <a:off x="2032000" y="3733800"/>
            <a:ext cx="8128000" cy="0"/>
          </a:xfrm>
          <a:prstGeom prst="line">
            <a:avLst/>
          </a:prstGeom>
          <a:ln w="3175" cmpd="sng">
            <a:solidFill>
              <a:srgbClr val="0070C0"/>
            </a:solidFill>
          </a:ln>
          <a:effectLst/>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61226669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636000" cy="1143000"/>
          </a:xfrm>
          <a:prstGeom prst="rect">
            <a:avLst/>
          </a:prstGeom>
        </p:spPr>
        <p:txBody>
          <a:bodyPr anchor="ctr"/>
          <a:lstStyle>
            <a:lvl1pPr algn="l">
              <a:lnSpc>
                <a:spcPct val="90000"/>
              </a:lnSpc>
              <a:defRPr>
                <a:solidFill>
                  <a:srgbClr val="FFFFFF"/>
                </a:solidFill>
                <a:latin typeface="Calibri" panose="020F0502020204030204" pitchFamily="34" charset="0"/>
                <a:cs typeface="Calibri" panose="020F0502020204030204" pitchFamily="34" charset="0"/>
              </a:defRPr>
            </a:lvl1pPr>
          </a:lstStyle>
          <a:p>
            <a:r>
              <a:rPr lang="en-US"/>
              <a:t>Click to edit Master title style</a:t>
            </a:r>
          </a:p>
        </p:txBody>
      </p:sp>
      <p:sp>
        <p:nvSpPr>
          <p:cNvPr id="3" name="Content Placeholder 2"/>
          <p:cNvSpPr>
            <a:spLocks noGrp="1"/>
          </p:cNvSpPr>
          <p:nvPr>
            <p:ph idx="1"/>
          </p:nvPr>
        </p:nvSpPr>
        <p:spPr>
          <a:xfrm>
            <a:off x="609600" y="2362201"/>
            <a:ext cx="10972800" cy="3763963"/>
          </a:xfrm>
          <a:prstGeom prst="rect">
            <a:avLst/>
          </a:prstGeom>
        </p:spPr>
        <p:txBody>
          <a:bodyPr/>
          <a:lstStyle>
            <a:lvl1pPr marL="342900" indent="-342900">
              <a:buClr>
                <a:srgbClr val="0070C0"/>
              </a:buClr>
              <a:buFont typeface="Wingdings" charset="2"/>
              <a:buChar char="§"/>
              <a:defRPr>
                <a:latin typeface="Calibri" panose="020F0502020204030204" pitchFamily="34" charset="0"/>
                <a:cs typeface="Calibri" panose="020F0502020204030204" pitchFamily="34" charset="0"/>
              </a:defRPr>
            </a:lvl1pPr>
            <a:lvl2pPr>
              <a:defRPr>
                <a:latin typeface="Calibri" panose="020F0502020204030204" pitchFamily="34" charset="0"/>
                <a:cs typeface="Calibri" panose="020F0502020204030204" pitchFamily="34" charset="0"/>
              </a:defRPr>
            </a:lvl2pPr>
            <a:lvl3pPr>
              <a:buClr>
                <a:srgbClr val="0070C0"/>
              </a:buClr>
              <a:defRPr>
                <a:latin typeface="Calibri" panose="020F0502020204030204" pitchFamily="34" charset="0"/>
                <a:cs typeface="Calibri" panose="020F0502020204030204" pitchFamily="34" charset="0"/>
              </a:defRPr>
            </a:lvl3pPr>
            <a:lvl4pPr>
              <a:defRPr>
                <a:latin typeface="Calibri" panose="020F0502020204030204" pitchFamily="34" charset="0"/>
                <a:cs typeface="Calibri" panose="020F0502020204030204" pitchFamily="34" charset="0"/>
              </a:defRPr>
            </a:lvl4pPr>
            <a:lvl5pPr>
              <a:defRPr>
                <a:latin typeface="Calibri" panose="020F0502020204030204" pitchFamily="34" charset="0"/>
                <a:cs typeface="Calibri" panose="020F0502020204030204" pitchFamily="34" charset="0"/>
              </a:defRPr>
            </a:lvl5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233588921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a:prstGeom prst="rect">
            <a:avLst/>
          </a:prstGeom>
        </p:spPr>
        <p:txBody>
          <a:bodyPr anchor="t"/>
          <a:lstStyle>
            <a:lvl1pPr algn="l">
              <a:defRPr sz="4000" b="1" cap="all">
                <a:solidFill>
                  <a:srgbClr val="182C83"/>
                </a:solidFill>
                <a:latin typeface="Calibri" panose="020F0502020204030204" pitchFamily="34" charset="0"/>
                <a:cs typeface="Calibri" panose="020F0502020204030204" pitchFamily="34" charset="0"/>
              </a:defRPr>
            </a:lvl1pPr>
          </a:lstStyle>
          <a:p>
            <a:r>
              <a:rPr lang="en-US"/>
              <a:t>Click to edit Master title style</a:t>
            </a:r>
          </a:p>
        </p:txBody>
      </p:sp>
      <p:sp>
        <p:nvSpPr>
          <p:cNvPr id="3" name="Text Placeholder 2"/>
          <p:cNvSpPr>
            <a:spLocks noGrp="1"/>
          </p:cNvSpPr>
          <p:nvPr>
            <p:ph type="body" idx="1"/>
          </p:nvPr>
        </p:nvSpPr>
        <p:spPr>
          <a:xfrm>
            <a:off x="963084" y="2906713"/>
            <a:ext cx="10363200" cy="1500187"/>
          </a:xfrm>
          <a:prstGeom prst="rect">
            <a:avLst/>
          </a:prstGeom>
        </p:spPr>
        <p:txBody>
          <a:bodyPr anchor="b"/>
          <a:lstStyle>
            <a:lvl1pPr marL="0" indent="0">
              <a:buNone/>
              <a:defRPr sz="2000">
                <a:latin typeface="Calibri" panose="020F0502020204030204" pitchFamily="34" charset="0"/>
                <a:cs typeface="Calibri" panose="020F0502020204030204" pitchFamily="34" charset="0"/>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Tree>
    <p:extLst>
      <p:ext uri="{BB962C8B-B14F-4D97-AF65-F5344CB8AC3E}">
        <p14:creationId xmlns:p14="http://schemas.microsoft.com/office/powerpoint/2010/main" val="325096232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8432800" cy="1143000"/>
          </a:xfrm>
          <a:prstGeom prst="rect">
            <a:avLst/>
          </a:prstGeom>
        </p:spPr>
        <p:txBody>
          <a:bodyPr anchor="ctr"/>
          <a:lstStyle>
            <a:lvl1pPr algn="l">
              <a:lnSpc>
                <a:spcPct val="90000"/>
              </a:lnSpc>
              <a:defRPr>
                <a:solidFill>
                  <a:schemeClr val="bg1"/>
                </a:solidFill>
                <a:latin typeface="Calibri" panose="020F0502020204030204" pitchFamily="34" charset="0"/>
                <a:cs typeface="Calibri" panose="020F0502020204030204" pitchFamily="34" charset="0"/>
              </a:defRPr>
            </a:lvl1pPr>
          </a:lstStyle>
          <a:p>
            <a:r>
              <a:rPr lang="en-US"/>
              <a:t>Click to edit Master title style</a:t>
            </a:r>
          </a:p>
        </p:txBody>
      </p:sp>
      <p:sp>
        <p:nvSpPr>
          <p:cNvPr id="3" name="Content Placeholder 2"/>
          <p:cNvSpPr>
            <a:spLocks noGrp="1"/>
          </p:cNvSpPr>
          <p:nvPr>
            <p:ph sz="half" idx="1"/>
          </p:nvPr>
        </p:nvSpPr>
        <p:spPr>
          <a:xfrm>
            <a:off x="609600" y="2362201"/>
            <a:ext cx="5384800" cy="3763963"/>
          </a:xfrm>
          <a:prstGeom prst="rect">
            <a:avLst/>
          </a:prstGeom>
        </p:spPr>
        <p:txBody>
          <a:bodyPr/>
          <a:lstStyle>
            <a:lvl1pPr marL="342900" indent="-342900">
              <a:buClr>
                <a:srgbClr val="0070C0"/>
              </a:buClr>
              <a:buFont typeface="Wingdings" charset="2"/>
              <a:buChar char="§"/>
              <a:defRPr sz="2800">
                <a:latin typeface="Calibri" panose="020F0502020204030204" pitchFamily="34" charset="0"/>
                <a:cs typeface="Calibri" panose="020F0502020204030204" pitchFamily="34" charset="0"/>
              </a:defRPr>
            </a:lvl1pPr>
            <a:lvl2pPr>
              <a:defRPr sz="2400">
                <a:latin typeface="Calibri" panose="020F0502020204030204" pitchFamily="34" charset="0"/>
                <a:cs typeface="Calibri" panose="020F0502020204030204" pitchFamily="34" charset="0"/>
              </a:defRPr>
            </a:lvl2pPr>
            <a:lvl3pPr>
              <a:buClr>
                <a:srgbClr val="182C83"/>
              </a:buClr>
              <a:defRPr sz="2000">
                <a:latin typeface="Calibri" panose="020F0502020204030204" pitchFamily="34" charset="0"/>
                <a:cs typeface="Calibri" panose="020F0502020204030204" pitchFamily="34" charset="0"/>
              </a:defRPr>
            </a:lvl3pPr>
            <a:lvl4pPr>
              <a:defRPr sz="1800">
                <a:latin typeface="Calibri" panose="020F0502020204030204" pitchFamily="34" charset="0"/>
                <a:cs typeface="Calibri" panose="020F0502020204030204" pitchFamily="34" charset="0"/>
              </a:defRPr>
            </a:lvl4pPr>
            <a:lvl5pPr>
              <a:defRPr sz="1800">
                <a:latin typeface="Calibri" panose="020F0502020204030204" pitchFamily="34" charset="0"/>
                <a:cs typeface="Calibri" panose="020F050202020403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97600" y="2362201"/>
            <a:ext cx="5384800" cy="3763963"/>
          </a:xfrm>
          <a:prstGeom prst="rect">
            <a:avLst/>
          </a:prstGeom>
        </p:spPr>
        <p:txBody>
          <a:bodyPr/>
          <a:lstStyle>
            <a:lvl1pPr marL="342900" indent="-342900">
              <a:buClr>
                <a:srgbClr val="0070C0"/>
              </a:buClr>
              <a:buFont typeface="Wingdings" charset="2"/>
              <a:buChar char="§"/>
              <a:defRPr sz="2800">
                <a:latin typeface="Calibri" panose="020F0502020204030204" pitchFamily="34" charset="0"/>
                <a:cs typeface="Calibri" panose="020F0502020204030204" pitchFamily="34" charset="0"/>
              </a:defRPr>
            </a:lvl1pPr>
            <a:lvl2pPr>
              <a:defRPr sz="2400">
                <a:latin typeface="Calibri" panose="020F0502020204030204" pitchFamily="34" charset="0"/>
                <a:cs typeface="Calibri" panose="020F0502020204030204" pitchFamily="34" charset="0"/>
              </a:defRPr>
            </a:lvl2pPr>
            <a:lvl3pPr>
              <a:buClr>
                <a:srgbClr val="182C83"/>
              </a:buClr>
              <a:defRPr sz="2000">
                <a:latin typeface="Calibri" panose="020F0502020204030204" pitchFamily="34" charset="0"/>
                <a:cs typeface="Calibri" panose="020F0502020204030204" pitchFamily="34" charset="0"/>
              </a:defRPr>
            </a:lvl3pPr>
            <a:lvl4pPr>
              <a:defRPr sz="1800">
                <a:latin typeface="Calibri" panose="020F0502020204030204" pitchFamily="34" charset="0"/>
                <a:cs typeface="Calibri" panose="020F0502020204030204" pitchFamily="34" charset="0"/>
              </a:defRPr>
            </a:lvl4pPr>
            <a:lvl5pPr>
              <a:defRPr sz="1800">
                <a:latin typeface="Calibri" panose="020F0502020204030204" pitchFamily="34" charset="0"/>
                <a:cs typeface="Calibri" panose="020F0502020204030204" pitchFamily="34" charset="0"/>
              </a:defRPr>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45341333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7924800" cy="1143000"/>
          </a:xfrm>
          <a:prstGeom prst="rect">
            <a:avLst/>
          </a:prstGeom>
        </p:spPr>
        <p:txBody>
          <a:bodyPr anchor="ctr"/>
          <a:lstStyle>
            <a:lvl1pPr algn="l">
              <a:lnSpc>
                <a:spcPct val="90000"/>
              </a:lnSpc>
              <a:defRPr>
                <a:solidFill>
                  <a:srgbClr val="FFFFFF"/>
                </a:solidFill>
                <a:latin typeface="Calibri" panose="020F0502020204030204" pitchFamily="34" charset="0"/>
                <a:cs typeface="Calibri" panose="020F0502020204030204" pitchFamily="34" charset="0"/>
              </a:defRPr>
            </a:lvl1pPr>
          </a:lstStyle>
          <a:p>
            <a:r>
              <a:rPr lang="en-US"/>
              <a:t>Click to edit Master title style</a:t>
            </a:r>
          </a:p>
        </p:txBody>
      </p:sp>
      <p:sp>
        <p:nvSpPr>
          <p:cNvPr id="3" name="Text Placeholder 2"/>
          <p:cNvSpPr>
            <a:spLocks noGrp="1"/>
          </p:cNvSpPr>
          <p:nvPr>
            <p:ph type="body" idx="1"/>
          </p:nvPr>
        </p:nvSpPr>
        <p:spPr>
          <a:xfrm>
            <a:off x="609600" y="2419350"/>
            <a:ext cx="5386917" cy="639762"/>
          </a:xfrm>
          <a:prstGeom prst="rect">
            <a:avLst/>
          </a:prstGeom>
        </p:spPr>
        <p:txBody>
          <a:bodyPr anchor="b"/>
          <a:lstStyle>
            <a:lvl1pPr marL="0" indent="0">
              <a:buNone/>
              <a:defRPr sz="2400" b="1">
                <a:solidFill>
                  <a:srgbClr val="182C83"/>
                </a:solidFill>
                <a:latin typeface="Calibri" panose="020F0502020204030204" pitchFamily="34" charset="0"/>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3059112"/>
            <a:ext cx="5386917" cy="2960688"/>
          </a:xfrm>
          <a:prstGeom prst="rect">
            <a:avLst/>
          </a:prstGeom>
        </p:spPr>
        <p:txBody>
          <a:bodyPr/>
          <a:lstStyle>
            <a:lvl1pPr marL="342900" indent="-342900">
              <a:buClr>
                <a:srgbClr val="0070C0"/>
              </a:buClr>
              <a:buFont typeface="Wingdings" charset="2"/>
              <a:buChar char="§"/>
              <a:defRPr sz="2400">
                <a:latin typeface="Calibri" panose="020F0502020204030204" pitchFamily="34" charset="0"/>
                <a:cs typeface="Calibri" panose="020F0502020204030204" pitchFamily="34" charset="0"/>
              </a:defRPr>
            </a:lvl1pPr>
            <a:lvl2pPr>
              <a:defRPr sz="2000">
                <a:latin typeface="Calibri" panose="020F0502020204030204" pitchFamily="34" charset="0"/>
                <a:cs typeface="Calibri" panose="020F0502020204030204" pitchFamily="34" charset="0"/>
              </a:defRPr>
            </a:lvl2pPr>
            <a:lvl3pPr>
              <a:buClr>
                <a:srgbClr val="182C83"/>
              </a:buClr>
              <a:defRPr sz="1800">
                <a:latin typeface="Calibri" panose="020F0502020204030204" pitchFamily="34" charset="0"/>
                <a:cs typeface="Calibri" panose="020F0502020204030204" pitchFamily="34" charset="0"/>
              </a:defRPr>
            </a:lvl3pPr>
            <a:lvl4pPr>
              <a:defRPr sz="1600">
                <a:latin typeface="Calibri" panose="020F0502020204030204" pitchFamily="34" charset="0"/>
                <a:cs typeface="Calibri" panose="020F0502020204030204" pitchFamily="34" charset="0"/>
              </a:defRPr>
            </a:lvl4pPr>
            <a:lvl5pPr>
              <a:defRPr sz="1600">
                <a:latin typeface="Calibri" panose="020F0502020204030204" pitchFamily="34" charset="0"/>
                <a:cs typeface="Calibri" panose="020F050202020403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93368" y="2419350"/>
            <a:ext cx="5389033" cy="639762"/>
          </a:xfrm>
          <a:prstGeom prst="rect">
            <a:avLst/>
          </a:prstGeom>
        </p:spPr>
        <p:txBody>
          <a:bodyPr anchor="b"/>
          <a:lstStyle>
            <a:lvl1pPr marL="0" indent="0">
              <a:buNone/>
              <a:defRPr sz="2400" b="1">
                <a:solidFill>
                  <a:srgbClr val="182C83"/>
                </a:solidFill>
                <a:latin typeface="Calibri" panose="020F0502020204030204" pitchFamily="34" charset="0"/>
                <a:cs typeface="Calibri" panose="020F050202020403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3059112"/>
            <a:ext cx="5389033" cy="2960688"/>
          </a:xfrm>
          <a:prstGeom prst="rect">
            <a:avLst/>
          </a:prstGeom>
        </p:spPr>
        <p:txBody>
          <a:bodyPr/>
          <a:lstStyle>
            <a:lvl1pPr marL="342900" indent="-342900">
              <a:buClr>
                <a:srgbClr val="0070C0"/>
              </a:buClr>
              <a:buFont typeface="Wingdings" charset="2"/>
              <a:buChar char="§"/>
              <a:defRPr sz="2400">
                <a:latin typeface="Calibri" panose="020F0502020204030204" pitchFamily="34" charset="0"/>
                <a:cs typeface="Calibri" panose="020F0502020204030204" pitchFamily="34" charset="0"/>
              </a:defRPr>
            </a:lvl1pPr>
            <a:lvl2pPr>
              <a:defRPr sz="2000">
                <a:latin typeface="Calibri" panose="020F0502020204030204" pitchFamily="34" charset="0"/>
                <a:cs typeface="Calibri" panose="020F0502020204030204" pitchFamily="34" charset="0"/>
              </a:defRPr>
            </a:lvl2pPr>
            <a:lvl3pPr>
              <a:buClr>
                <a:srgbClr val="182C83"/>
              </a:buClr>
              <a:defRPr sz="1800">
                <a:latin typeface="Calibri" panose="020F0502020204030204" pitchFamily="34" charset="0"/>
                <a:cs typeface="Calibri" panose="020F0502020204030204" pitchFamily="34" charset="0"/>
              </a:defRPr>
            </a:lvl3pPr>
            <a:lvl4pPr>
              <a:defRPr sz="1600">
                <a:latin typeface="Calibri" panose="020F0502020204030204" pitchFamily="34" charset="0"/>
                <a:cs typeface="Calibri" panose="020F0502020204030204" pitchFamily="34" charset="0"/>
              </a:defRPr>
            </a:lvl4pPr>
            <a:lvl5pPr>
              <a:defRPr sz="1600">
                <a:latin typeface="Calibri" panose="020F0502020204030204" pitchFamily="34" charset="0"/>
                <a:cs typeface="Calibri" panose="020F0502020204030204" pitchFamily="34" charset="0"/>
              </a:defRPr>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2589879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9042400" cy="1143000"/>
          </a:xfrm>
          <a:prstGeom prst="rect">
            <a:avLst/>
          </a:prstGeom>
        </p:spPr>
        <p:txBody>
          <a:bodyPr anchor="ctr"/>
          <a:lstStyle>
            <a:lvl1pPr algn="l">
              <a:lnSpc>
                <a:spcPct val="90000"/>
              </a:lnSpc>
              <a:defRPr>
                <a:solidFill>
                  <a:schemeClr val="bg1"/>
                </a:solidFill>
                <a:latin typeface="Calibri" panose="020F0502020204030204" pitchFamily="34" charset="0"/>
                <a:cs typeface="Calibri" panose="020F0502020204030204" pitchFamily="34" charset="0"/>
              </a:defRPr>
            </a:lvl1pPr>
          </a:lstStyle>
          <a:p>
            <a:r>
              <a:rPr lang="en-US"/>
              <a:t>Click to edit Master title style</a:t>
            </a:r>
          </a:p>
        </p:txBody>
      </p:sp>
    </p:spTree>
    <p:extLst>
      <p:ext uri="{BB962C8B-B14F-4D97-AF65-F5344CB8AC3E}">
        <p14:creationId xmlns:p14="http://schemas.microsoft.com/office/powerpoint/2010/main" val="269773286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1">
            <a:extLst>
              <a:ext uri="{FF2B5EF4-FFF2-40B4-BE49-F238E27FC236}">
                <a16:creationId xmlns:a16="http://schemas.microsoft.com/office/drawing/2014/main" id="{8037B6F6-7BD1-8A4C-9236-10E89A1C01D6}"/>
              </a:ext>
            </a:extLst>
          </p:cNvPr>
          <p:cNvSpPr/>
          <p:nvPr/>
        </p:nvSpPr>
        <p:spPr>
          <a:xfrm>
            <a:off x="8991600" y="6019800"/>
            <a:ext cx="2895600" cy="6858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val="27233800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2.jpeg"/><Relationship Id="rId4" Type="http://schemas.openxmlformats.org/officeDocument/2006/relationships/slideLayout" Target="../slideLayouts/slideLayout4.xml"/><Relationship Id="rId9" Type="http://schemas.openxmlformats.org/officeDocument/2006/relationships/image" Target="../media/image1.emf"/></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30" name="Picture 22"/>
          <p:cNvPicPr>
            <a:picLocks noChangeAspect="1" noChangeArrowheads="1"/>
          </p:cNvPicPr>
          <p:nvPr/>
        </p:nvPicPr>
        <p:blipFill>
          <a:blip r:embed="rId9" cstate="email">
            <a:extLst>
              <a:ext uri="{28A0092B-C50C-407E-A947-70E740481C1C}">
                <a14:useLocalDpi xmlns:a14="http://schemas.microsoft.com/office/drawing/2010/main" val="0"/>
              </a:ext>
            </a:extLst>
          </a:blip>
          <a:stretch>
            <a:fillRect/>
          </a:stretch>
        </p:blipFill>
        <p:spPr bwMode="auto">
          <a:xfrm>
            <a:off x="9271000" y="6172200"/>
            <a:ext cx="2489200" cy="405384"/>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Picture 2" descr="presentation_top.jpg"/>
          <p:cNvPicPr>
            <a:picLocks noChangeAspect="1"/>
          </p:cNvPicPr>
          <p:nvPr/>
        </p:nvPicPr>
        <p:blipFill rotWithShape="1">
          <a:blip r:embed="rId10" cstate="email">
            <a:extLst>
              <a:ext uri="{28A0092B-C50C-407E-A947-70E740481C1C}">
                <a14:useLocalDpi xmlns:a14="http://schemas.microsoft.com/office/drawing/2010/main" val="0"/>
              </a:ext>
            </a:extLst>
          </a:blip>
          <a:srcRect r="4762"/>
          <a:stretch/>
        </p:blipFill>
        <p:spPr>
          <a:xfrm>
            <a:off x="0" y="2"/>
            <a:ext cx="12192000" cy="2209800"/>
          </a:xfrm>
          <a:prstGeom prst="rect">
            <a:avLst/>
          </a:prstGeom>
        </p:spPr>
      </p:pic>
    </p:spTree>
    <p:extLst>
      <p:ext uri="{BB962C8B-B14F-4D97-AF65-F5344CB8AC3E}">
        <p14:creationId xmlns:p14="http://schemas.microsoft.com/office/powerpoint/2010/main" val="3445225047"/>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Lst>
  <p:txStyles>
    <p:titleStyle>
      <a:lvl1pPr algn="ctr" rtl="0" eaLnBrk="1" fontAlgn="base" hangingPunct="1">
        <a:spcBef>
          <a:spcPct val="0"/>
        </a:spcBef>
        <a:spcAft>
          <a:spcPct val="0"/>
        </a:spcAft>
        <a:defRPr sz="4000" b="1">
          <a:solidFill>
            <a:schemeClr val="accent2"/>
          </a:solidFill>
          <a:latin typeface="+mj-lt"/>
          <a:ea typeface="ＭＳ Ｐゴシック" charset="0"/>
          <a:cs typeface="+mj-cs"/>
        </a:defRPr>
      </a:lvl1pPr>
      <a:lvl2pPr algn="ctr" rtl="0" eaLnBrk="1" fontAlgn="base" hangingPunct="1">
        <a:spcBef>
          <a:spcPct val="0"/>
        </a:spcBef>
        <a:spcAft>
          <a:spcPct val="0"/>
        </a:spcAft>
        <a:defRPr sz="4000" b="1">
          <a:solidFill>
            <a:schemeClr val="accent2"/>
          </a:solidFill>
          <a:latin typeface="Arial" charset="0"/>
          <a:ea typeface="ＭＳ Ｐゴシック" charset="0"/>
        </a:defRPr>
      </a:lvl2pPr>
      <a:lvl3pPr algn="ctr" rtl="0" eaLnBrk="1" fontAlgn="base" hangingPunct="1">
        <a:spcBef>
          <a:spcPct val="0"/>
        </a:spcBef>
        <a:spcAft>
          <a:spcPct val="0"/>
        </a:spcAft>
        <a:defRPr sz="4000" b="1">
          <a:solidFill>
            <a:schemeClr val="accent2"/>
          </a:solidFill>
          <a:latin typeface="Arial" charset="0"/>
          <a:ea typeface="ＭＳ Ｐゴシック" charset="0"/>
        </a:defRPr>
      </a:lvl3pPr>
      <a:lvl4pPr algn="ctr" rtl="0" eaLnBrk="1" fontAlgn="base" hangingPunct="1">
        <a:spcBef>
          <a:spcPct val="0"/>
        </a:spcBef>
        <a:spcAft>
          <a:spcPct val="0"/>
        </a:spcAft>
        <a:defRPr sz="4000" b="1">
          <a:solidFill>
            <a:schemeClr val="accent2"/>
          </a:solidFill>
          <a:latin typeface="Arial" charset="0"/>
          <a:ea typeface="ＭＳ Ｐゴシック" charset="0"/>
        </a:defRPr>
      </a:lvl4pPr>
      <a:lvl5pPr algn="ctr" rtl="0" eaLnBrk="1" fontAlgn="base" hangingPunct="1">
        <a:spcBef>
          <a:spcPct val="0"/>
        </a:spcBef>
        <a:spcAft>
          <a:spcPct val="0"/>
        </a:spcAft>
        <a:defRPr sz="4000" b="1">
          <a:solidFill>
            <a:schemeClr val="accent2"/>
          </a:solidFill>
          <a:latin typeface="Arial" charset="0"/>
          <a:ea typeface="ＭＳ Ｐゴシック" charset="0"/>
        </a:defRPr>
      </a:lvl5pPr>
      <a:lvl6pPr marL="457200" algn="ctr" rtl="0" eaLnBrk="1" fontAlgn="base" hangingPunct="1">
        <a:spcBef>
          <a:spcPct val="0"/>
        </a:spcBef>
        <a:spcAft>
          <a:spcPct val="0"/>
        </a:spcAft>
        <a:defRPr sz="4000" b="1">
          <a:solidFill>
            <a:schemeClr val="accent2"/>
          </a:solidFill>
          <a:latin typeface="Arial" charset="0"/>
        </a:defRPr>
      </a:lvl6pPr>
      <a:lvl7pPr marL="914400" algn="ctr" rtl="0" eaLnBrk="1" fontAlgn="base" hangingPunct="1">
        <a:spcBef>
          <a:spcPct val="0"/>
        </a:spcBef>
        <a:spcAft>
          <a:spcPct val="0"/>
        </a:spcAft>
        <a:defRPr sz="4000" b="1">
          <a:solidFill>
            <a:schemeClr val="accent2"/>
          </a:solidFill>
          <a:latin typeface="Arial" charset="0"/>
        </a:defRPr>
      </a:lvl7pPr>
      <a:lvl8pPr marL="1371600" algn="ctr" rtl="0" eaLnBrk="1" fontAlgn="base" hangingPunct="1">
        <a:spcBef>
          <a:spcPct val="0"/>
        </a:spcBef>
        <a:spcAft>
          <a:spcPct val="0"/>
        </a:spcAft>
        <a:defRPr sz="4000" b="1">
          <a:solidFill>
            <a:schemeClr val="accent2"/>
          </a:solidFill>
          <a:latin typeface="Arial" charset="0"/>
        </a:defRPr>
      </a:lvl8pPr>
      <a:lvl9pPr marL="1828800" algn="ctr" rtl="0" eaLnBrk="1" fontAlgn="base" hangingPunct="1">
        <a:spcBef>
          <a:spcPct val="0"/>
        </a:spcBef>
        <a:spcAft>
          <a:spcPct val="0"/>
        </a:spcAft>
        <a:defRPr sz="4000" b="1">
          <a:solidFill>
            <a:schemeClr val="accent2"/>
          </a:solidFill>
          <a:latin typeface="Arial" charset="0"/>
        </a:defRPr>
      </a:lvl9pPr>
    </p:titleStyle>
    <p:bodyStyle>
      <a:lvl1pPr marL="342900" indent="-342900" algn="l" rtl="0" eaLnBrk="1" fontAlgn="base" hangingPunct="1">
        <a:spcBef>
          <a:spcPct val="20000"/>
        </a:spcBef>
        <a:spcAft>
          <a:spcPct val="0"/>
        </a:spcAft>
        <a:buChar char="•"/>
        <a:defRPr sz="3200">
          <a:solidFill>
            <a:schemeClr val="tx1"/>
          </a:solidFill>
          <a:latin typeface="+mn-lt"/>
          <a:ea typeface="ＭＳ Ｐゴシック" charset="0"/>
          <a:cs typeface="+mn-cs"/>
        </a:defRPr>
      </a:lvl1pPr>
      <a:lvl2pPr marL="742950" indent="-285750" algn="l" rtl="0" eaLnBrk="1" fontAlgn="base" hangingPunct="1">
        <a:spcBef>
          <a:spcPct val="20000"/>
        </a:spcBef>
        <a:spcAft>
          <a:spcPct val="0"/>
        </a:spcAft>
        <a:buChar char="–"/>
        <a:defRPr sz="2800">
          <a:solidFill>
            <a:schemeClr val="tx1"/>
          </a:solidFill>
          <a:latin typeface="+mn-lt"/>
          <a:ea typeface="ＭＳ Ｐゴシック" charset="0"/>
        </a:defRPr>
      </a:lvl2pPr>
      <a:lvl3pPr marL="1143000" indent="-228600" algn="l" rtl="0" eaLnBrk="1" fontAlgn="base" hangingPunct="1">
        <a:spcBef>
          <a:spcPct val="20000"/>
        </a:spcBef>
        <a:spcAft>
          <a:spcPct val="0"/>
        </a:spcAft>
        <a:buChar char="•"/>
        <a:defRPr sz="2400">
          <a:solidFill>
            <a:schemeClr val="tx1"/>
          </a:solidFill>
          <a:latin typeface="+mn-lt"/>
          <a:ea typeface="ＭＳ Ｐゴシック" charset="0"/>
        </a:defRPr>
      </a:lvl3pPr>
      <a:lvl4pPr marL="1600200" indent="-228600" algn="l" rtl="0" eaLnBrk="1" fontAlgn="base" hangingPunct="1">
        <a:spcBef>
          <a:spcPct val="20000"/>
        </a:spcBef>
        <a:spcAft>
          <a:spcPct val="0"/>
        </a:spcAft>
        <a:buChar char="–"/>
        <a:defRPr sz="2000">
          <a:solidFill>
            <a:schemeClr val="tx1"/>
          </a:solidFill>
          <a:latin typeface="+mn-lt"/>
          <a:ea typeface="ＭＳ Ｐゴシック" charset="0"/>
        </a:defRPr>
      </a:lvl4pPr>
      <a:lvl5pPr marL="2057400" indent="-228600" algn="l" rtl="0" eaLnBrk="1" fontAlgn="base" hangingPunct="1">
        <a:spcBef>
          <a:spcPct val="20000"/>
        </a:spcBef>
        <a:spcAft>
          <a:spcPct val="0"/>
        </a:spcAft>
        <a:buChar char="»"/>
        <a:defRPr sz="2000">
          <a:solidFill>
            <a:schemeClr val="tx1"/>
          </a:solidFill>
          <a:latin typeface="+mn-lt"/>
          <a:ea typeface="ＭＳ Ｐゴシック" charset="0"/>
        </a:defRPr>
      </a:lvl5pPr>
      <a:lvl6pPr marL="2514600" indent="-228600" algn="l" rtl="0" eaLnBrk="1" fontAlgn="base" hangingPunct="1">
        <a:spcBef>
          <a:spcPct val="20000"/>
        </a:spcBef>
        <a:spcAft>
          <a:spcPct val="0"/>
        </a:spcAft>
        <a:buChar char="»"/>
        <a:defRPr sz="2000">
          <a:solidFill>
            <a:schemeClr val="tx1"/>
          </a:solidFill>
          <a:latin typeface="+mn-lt"/>
        </a:defRPr>
      </a:lvl6pPr>
      <a:lvl7pPr marL="2971800" indent="-228600" algn="l" rtl="0" eaLnBrk="1" fontAlgn="base" hangingPunct="1">
        <a:spcBef>
          <a:spcPct val="20000"/>
        </a:spcBef>
        <a:spcAft>
          <a:spcPct val="0"/>
        </a:spcAft>
        <a:buChar char="»"/>
        <a:defRPr sz="2000">
          <a:solidFill>
            <a:schemeClr val="tx1"/>
          </a:solidFill>
          <a:latin typeface="+mn-lt"/>
        </a:defRPr>
      </a:lvl7pPr>
      <a:lvl8pPr marL="3429000" indent="-228600" algn="l" rtl="0" eaLnBrk="1" fontAlgn="base" hangingPunct="1">
        <a:spcBef>
          <a:spcPct val="20000"/>
        </a:spcBef>
        <a:spcAft>
          <a:spcPct val="0"/>
        </a:spcAft>
        <a:buChar char="»"/>
        <a:defRPr sz="2000">
          <a:solidFill>
            <a:schemeClr val="tx1"/>
          </a:solidFill>
          <a:latin typeface="+mn-lt"/>
        </a:defRPr>
      </a:lvl8pPr>
      <a:lvl9pPr marL="3886200" indent="-228600" algn="l" rtl="0" eaLnBrk="1" fontAlgn="base" hangingPunct="1">
        <a:spcBef>
          <a:spcPct val="20000"/>
        </a:spcBef>
        <a:spcAft>
          <a:spcPct val="0"/>
        </a:spcAft>
        <a:buChar char="»"/>
        <a:defRPr sz="20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hyperlink" Target="http://www.osha.gov/heat/sbrefa"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5" Type="http://schemas.openxmlformats.org/officeDocument/2006/relationships/hyperlink" Target="https://www.regulations.gov/docket/OSHA-2021-0009/comments" TargetMode="External"/><Relationship Id="rId4" Type="http://schemas.openxmlformats.org/officeDocument/2006/relationships/hyperlink" Target="http://www.regulations.gov/" TargetMode="Externa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hyperlink" Target="https://www.sba.gov/document/support-table-size-standards"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mailto:Bruce.Lundegren@sba.gov"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www.osha.gov/heat-exposure/rulemaking" TargetMode="External"/><Relationship Id="rId5" Type="http://schemas.openxmlformats.org/officeDocument/2006/relationships/hyperlink" Target="http://www.osha.gov/heat/sbrefa" TargetMode="External"/><Relationship Id="rId4" Type="http://schemas.openxmlformats.org/officeDocument/2006/relationships/hyperlink" Target="mailto:OSHAEvents_DSG@dol.gov" TargetMode="External"/></Relationships>
</file>

<file path=ppt/slides/_rels/slide14.xml.rels><?xml version="1.0" encoding="UTF-8" standalone="yes"?>
<Relationships xmlns="http://schemas.openxmlformats.org/package/2006/relationships"><Relationship Id="rId2" Type="http://schemas.openxmlformats.org/officeDocument/2006/relationships/hyperlink" Target="mailto:Schayer.Stephen.r@dol.gov"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regulations.gov/" TargetMode="External"/><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hyperlink" Target="https://www.regulations.gov/docket/OSHA-2021-0009/comments" TargetMode="External"/></Relationships>
</file>

<file path=ppt/slides/_rels/slide5.xml.rels><?xml version="1.0" encoding="UTF-8" standalone="yes"?>
<Relationships xmlns="http://schemas.openxmlformats.org/package/2006/relationships"><Relationship Id="rId3" Type="http://schemas.openxmlformats.org/officeDocument/2006/relationships/hyperlink" Target="http://www.regulations.gov/" TargetMode="External"/><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hyperlink" Target="https://www.regulations.gov/document/OSHA-2023-0003-0012" TargetMode="External"/></Relationships>
</file>

<file path=ppt/slides/_rels/slide6.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bwMode="auto">
          <a:xfrm>
            <a:off x="691662" y="2178819"/>
            <a:ext cx="10988709" cy="914400"/>
          </a:xfrm>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lnSpc>
                <a:spcPct val="80000"/>
              </a:lnSpc>
              <a:spcBef>
                <a:spcPts val="0"/>
              </a:spcBef>
              <a:spcAft>
                <a:spcPts val="0"/>
              </a:spcAft>
            </a:pPr>
            <a:r>
              <a:rPr lang="en-US" altLang="en-US" dirty="0">
                <a:solidFill>
                  <a:srgbClr val="0070C0"/>
                </a:solidFill>
                <a:latin typeface="Calibri"/>
                <a:ea typeface="ＭＳ Ｐゴシック"/>
                <a:cs typeface="Calibri"/>
              </a:rPr>
              <a:t>Update on OSHA’s Small Business Advocacy Review Panel on Heat Injury and Illness Prevention in Outdoor and Indoor Work Settings</a:t>
            </a:r>
          </a:p>
        </p:txBody>
      </p:sp>
      <p:sp>
        <p:nvSpPr>
          <p:cNvPr id="10" name="Rectangle 3"/>
          <p:cNvSpPr>
            <a:spLocks noGrp="1" noChangeArrowheads="1"/>
          </p:cNvSpPr>
          <p:nvPr>
            <p:ph type="subTitle" idx="1"/>
          </p:nvPr>
        </p:nvSpPr>
        <p:spPr bwMode="auto">
          <a:xfrm>
            <a:off x="1524000" y="3927231"/>
            <a:ext cx="9144000" cy="1524000"/>
          </a:xfrm>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a:spcBef>
                <a:spcPts val="0"/>
              </a:spcBef>
              <a:spcAft>
                <a:spcPts val="600"/>
              </a:spcAft>
              <a:defRPr/>
            </a:pPr>
            <a:r>
              <a:rPr lang="en-US" altLang="en-US" sz="2200" b="1" dirty="0">
                <a:latin typeface="Calibri"/>
                <a:ea typeface="ＭＳ Ｐゴシック"/>
                <a:cs typeface="Calibri"/>
              </a:rPr>
              <a:t>OSHA Directorate of Standards and Guidance</a:t>
            </a:r>
            <a:br>
              <a:rPr lang="en-US" altLang="en-US" sz="2200" dirty="0">
                <a:latin typeface="Calibri" pitchFamily="34" charset="0"/>
              </a:rPr>
            </a:br>
            <a:endParaRPr lang="en-US" altLang="en-US" sz="2200" dirty="0">
              <a:latin typeface="Calibri"/>
              <a:ea typeface="ＭＳ Ｐゴシック"/>
              <a:cs typeface="Calibri"/>
            </a:endParaRPr>
          </a:p>
          <a:p>
            <a:pPr>
              <a:spcBef>
                <a:spcPts val="0"/>
              </a:spcBef>
              <a:spcAft>
                <a:spcPts val="600"/>
              </a:spcAft>
              <a:defRPr/>
            </a:pPr>
            <a:r>
              <a:rPr lang="en-US" altLang="en-US" sz="2200" dirty="0">
                <a:latin typeface="Calibri"/>
                <a:ea typeface="ＭＳ Ｐゴシック"/>
                <a:cs typeface="Calibri"/>
              </a:rPr>
              <a:t>August 11, 2023</a:t>
            </a:r>
          </a:p>
          <a:p>
            <a:pPr>
              <a:spcBef>
                <a:spcPts val="0"/>
              </a:spcBef>
              <a:spcAft>
                <a:spcPts val="600"/>
              </a:spcAft>
              <a:defRPr/>
            </a:pPr>
            <a:r>
              <a:rPr lang="en-US" altLang="en-US" sz="2200" dirty="0">
                <a:latin typeface="Calibri"/>
                <a:ea typeface="ＭＳ Ｐゴシック"/>
                <a:cs typeface="Calibri"/>
              </a:rPr>
              <a:t>Small Business Labor Safety Roundtable</a:t>
            </a:r>
          </a:p>
        </p:txBody>
      </p:sp>
    </p:spTree>
    <p:extLst>
      <p:ext uri="{BB962C8B-B14F-4D97-AF65-F5344CB8AC3E}">
        <p14:creationId xmlns:p14="http://schemas.microsoft.com/office/powerpoint/2010/main" val="218862855"/>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90B54-8BB2-4A43-A481-F5F4B2EB177B}"/>
              </a:ext>
            </a:extLst>
          </p:cNvPr>
          <p:cNvSpPr>
            <a:spLocks noGrp="1"/>
          </p:cNvSpPr>
          <p:nvPr>
            <p:ph type="title"/>
          </p:nvPr>
        </p:nvSpPr>
        <p:spPr/>
        <p:txBody>
          <a:bodyPr/>
          <a:lstStyle/>
          <a:p>
            <a:r>
              <a:rPr lang="en-US" dirty="0"/>
              <a:t>Materials for SERs</a:t>
            </a:r>
          </a:p>
        </p:txBody>
      </p:sp>
      <p:sp>
        <p:nvSpPr>
          <p:cNvPr id="3" name="Content Placeholder 2">
            <a:extLst>
              <a:ext uri="{FF2B5EF4-FFF2-40B4-BE49-F238E27FC236}">
                <a16:creationId xmlns:a16="http://schemas.microsoft.com/office/drawing/2014/main" id="{2F0BBAF0-440A-4D70-9C93-ABB1999B1453}"/>
              </a:ext>
            </a:extLst>
          </p:cNvPr>
          <p:cNvSpPr>
            <a:spLocks noGrp="1"/>
          </p:cNvSpPr>
          <p:nvPr>
            <p:ph idx="1"/>
          </p:nvPr>
        </p:nvSpPr>
        <p:spPr>
          <a:xfrm>
            <a:off x="609600" y="2271714"/>
            <a:ext cx="10085798" cy="4221161"/>
          </a:xfrm>
        </p:spPr>
        <p:txBody>
          <a:bodyPr/>
          <a:lstStyle/>
          <a:p>
            <a:pPr>
              <a:spcAft>
                <a:spcPts val="600"/>
              </a:spcAft>
            </a:pPr>
            <a:r>
              <a:rPr lang="en-US" sz="2200" dirty="0">
                <a:effectLst/>
                <a:latin typeface="Calibri" panose="020F0502020204030204" pitchFamily="34" charset="0"/>
                <a:ea typeface="Calibri" panose="020F0502020204030204" pitchFamily="34" charset="0"/>
              </a:rPr>
              <a:t>SERs will receive the following materials for </a:t>
            </a:r>
            <a:r>
              <a:rPr lang="en-US" sz="2200" dirty="0">
                <a:ea typeface="Calibri" panose="020F0502020204030204" pitchFamily="34" charset="0"/>
              </a:rPr>
              <a:t>review:</a:t>
            </a:r>
          </a:p>
          <a:p>
            <a:pPr lvl="1">
              <a:spcAft>
                <a:spcPts val="600"/>
              </a:spcAft>
              <a:buFont typeface="Wingdings" panose="05000000000000000000" pitchFamily="2" charset="2"/>
              <a:buChar char="§"/>
            </a:pPr>
            <a:r>
              <a:rPr lang="en-US" sz="2000" dirty="0">
                <a:effectLst/>
                <a:latin typeface="Calibri" panose="020F0502020204030204" pitchFamily="34" charset="0"/>
                <a:ea typeface="Calibri" panose="020F0502020204030204" pitchFamily="34" charset="0"/>
              </a:rPr>
              <a:t>Regulatory framework with potential options for various elements of a heat-specific standard</a:t>
            </a:r>
          </a:p>
          <a:p>
            <a:pPr lvl="1">
              <a:spcAft>
                <a:spcPts val="600"/>
              </a:spcAft>
              <a:buFont typeface="Wingdings" panose="05000000000000000000" pitchFamily="2" charset="2"/>
              <a:buChar char="§"/>
            </a:pPr>
            <a:r>
              <a:rPr lang="en-US" sz="2000" dirty="0">
                <a:ea typeface="Calibri" panose="020F0502020204030204" pitchFamily="34" charset="0"/>
              </a:rPr>
              <a:t>Background document containing a technical summary of the regulatory framework, industry profile, and estimate of unit costs </a:t>
            </a:r>
          </a:p>
          <a:p>
            <a:pPr lvl="1">
              <a:spcAft>
                <a:spcPts val="1200"/>
              </a:spcAft>
              <a:buFont typeface="Wingdings" panose="05000000000000000000" pitchFamily="2" charset="2"/>
              <a:buChar char="§"/>
            </a:pPr>
            <a:r>
              <a:rPr lang="en-US" sz="2000" dirty="0">
                <a:effectLst/>
                <a:latin typeface="Calibri" panose="020F0502020204030204" pitchFamily="34" charset="0"/>
                <a:ea typeface="Calibri" panose="020F0502020204030204" pitchFamily="34" charset="0"/>
              </a:rPr>
              <a:t>Open-ended questions to consider</a:t>
            </a:r>
          </a:p>
          <a:p>
            <a:pPr>
              <a:spcAft>
                <a:spcPts val="1200"/>
              </a:spcAft>
              <a:buFont typeface="Wingdings" panose="05000000000000000000" pitchFamily="2" charset="2"/>
              <a:buChar char="§"/>
            </a:pPr>
            <a:r>
              <a:rPr lang="en-US" sz="2200" dirty="0">
                <a:ea typeface="Calibri" panose="020F0502020204030204" pitchFamily="34" charset="0"/>
              </a:rPr>
              <a:t>These materials will be made available for public viewing on the OSHA Heat Injury and Illness SBREFA web page (</a:t>
            </a:r>
            <a:r>
              <a:rPr lang="en-US" sz="2200" dirty="0">
                <a:ea typeface="Calibri" panose="020F0502020204030204" pitchFamily="34" charset="0"/>
                <a:hlinkClick r:id="rId3"/>
              </a:rPr>
              <a:t>www.osha.gov/heat/sbrefa</a:t>
            </a:r>
            <a:r>
              <a:rPr lang="en-US" sz="2200" dirty="0">
                <a:ea typeface="Calibri" panose="020F0502020204030204" pitchFamily="34" charset="0"/>
              </a:rPr>
              <a:t>) and at </a:t>
            </a:r>
            <a:r>
              <a:rPr lang="en-US" sz="2200" dirty="0">
                <a:ea typeface="ＭＳ Ｐゴシック"/>
                <a:hlinkClick r:id="rId4"/>
              </a:rPr>
              <a:t>www.regulations.gov</a:t>
            </a:r>
            <a:r>
              <a:rPr lang="en-US" sz="2200" dirty="0">
                <a:ea typeface="ＭＳ Ｐゴシック"/>
              </a:rPr>
              <a:t> (Docket No. </a:t>
            </a:r>
            <a:r>
              <a:rPr lang="en-US" sz="2200" dirty="0">
                <a:ea typeface="ＭＳ Ｐゴシック"/>
                <a:hlinkClick r:id="rId5"/>
              </a:rPr>
              <a:t>OSHA-2021-0009</a:t>
            </a:r>
            <a:r>
              <a:rPr lang="en-US" sz="2200" dirty="0">
                <a:ea typeface="ＭＳ Ｐゴシック"/>
              </a:rPr>
              <a:t>)</a:t>
            </a:r>
            <a:endParaRPr lang="en-US" sz="2200" dirty="0">
              <a:effectLst/>
              <a:latin typeface="Calibri" panose="020F0502020204030204" pitchFamily="34" charset="0"/>
              <a:ea typeface="Calibri" panose="020F0502020204030204" pitchFamily="34" charset="0"/>
            </a:endParaRPr>
          </a:p>
          <a:p>
            <a:pPr lvl="2">
              <a:spcAft>
                <a:spcPts val="600"/>
              </a:spcAft>
            </a:pPr>
            <a:endParaRPr lang="en-US" sz="1400" dirty="0">
              <a:effectLst/>
              <a:latin typeface="Calibri" panose="020F0502020204030204" pitchFamily="34" charset="0"/>
              <a:ea typeface="Calibri" panose="020F0502020204030204" pitchFamily="34" charset="0"/>
            </a:endParaRPr>
          </a:p>
        </p:txBody>
      </p:sp>
      <p:sp>
        <p:nvSpPr>
          <p:cNvPr id="4" name="Slide Number Placeholder 3">
            <a:extLst>
              <a:ext uri="{FF2B5EF4-FFF2-40B4-BE49-F238E27FC236}">
                <a16:creationId xmlns:a16="http://schemas.microsoft.com/office/drawing/2014/main" id="{363468B8-BEC9-4CFF-8D8C-BFFD2CFB66EC}"/>
              </a:ext>
            </a:extLst>
          </p:cNvPr>
          <p:cNvSpPr>
            <a:spLocks noGrp="1"/>
          </p:cNvSpPr>
          <p:nvPr>
            <p:ph type="sldNum" sz="quarter" idx="4"/>
          </p:nvPr>
        </p:nvSpPr>
        <p:spPr>
          <a:xfrm>
            <a:off x="9372600" y="6492875"/>
            <a:ext cx="2743200" cy="365125"/>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1400" b="1" kern="1200">
                <a:solidFill>
                  <a:schemeClr val="tx1">
                    <a:tint val="75000"/>
                  </a:schemeClr>
                </a:solidFill>
                <a:latin typeface="Arial" charset="0"/>
                <a:ea typeface="ＭＳ Ｐゴシック" charset="0"/>
                <a:cs typeface="+mn-cs"/>
              </a:defRPr>
            </a:lvl1pPr>
            <a:lvl2pPr marL="457200" algn="l" rtl="0" eaLnBrk="0" fontAlgn="base" hangingPunct="0">
              <a:spcBef>
                <a:spcPct val="0"/>
              </a:spcBef>
              <a:spcAft>
                <a:spcPct val="0"/>
              </a:spcAft>
              <a:defRPr kern="1200">
                <a:solidFill>
                  <a:schemeClr val="tx1"/>
                </a:solidFill>
                <a:latin typeface="Arial" charset="0"/>
                <a:ea typeface="ＭＳ Ｐゴシック" charset="0"/>
                <a:cs typeface="+mn-cs"/>
              </a:defRPr>
            </a:lvl2pPr>
            <a:lvl3pPr marL="914400" algn="l" rtl="0" eaLnBrk="0" fontAlgn="base" hangingPunct="0">
              <a:spcBef>
                <a:spcPct val="0"/>
              </a:spcBef>
              <a:spcAft>
                <a:spcPct val="0"/>
              </a:spcAft>
              <a:defRPr kern="1200">
                <a:solidFill>
                  <a:schemeClr val="tx1"/>
                </a:solidFill>
                <a:latin typeface="Arial" charset="0"/>
                <a:ea typeface="ＭＳ Ｐゴシック" charset="0"/>
                <a:cs typeface="+mn-cs"/>
              </a:defRPr>
            </a:lvl3pPr>
            <a:lvl4pPr marL="1371600" algn="l" rtl="0" eaLnBrk="0" fontAlgn="base" hangingPunct="0">
              <a:spcBef>
                <a:spcPct val="0"/>
              </a:spcBef>
              <a:spcAft>
                <a:spcPct val="0"/>
              </a:spcAft>
              <a:defRPr kern="1200">
                <a:solidFill>
                  <a:schemeClr val="tx1"/>
                </a:solidFill>
                <a:latin typeface="Arial" charset="0"/>
                <a:ea typeface="ＭＳ Ｐゴシック" charset="0"/>
                <a:cs typeface="+mn-cs"/>
              </a:defRPr>
            </a:lvl4pPr>
            <a:lvl5pPr marL="1828800" algn="l" rtl="0" eaLnBrk="0" fontAlgn="base" hangingPunct="0">
              <a:spcBef>
                <a:spcPct val="0"/>
              </a:spcBef>
              <a:spcAft>
                <a:spcPct val="0"/>
              </a:spcAft>
              <a:defRPr kern="1200">
                <a:solidFill>
                  <a:schemeClr val="tx1"/>
                </a:solidFill>
                <a:latin typeface="Arial" charset="0"/>
                <a:ea typeface="ＭＳ Ｐゴシック" charset="0"/>
                <a:cs typeface="+mn-cs"/>
              </a:defRPr>
            </a:lvl5pPr>
            <a:lvl6pPr marL="2286000" algn="l" defTabSz="457200" rtl="0" eaLnBrk="1" latinLnBrk="0" hangingPunct="1">
              <a:defRPr kern="1200">
                <a:solidFill>
                  <a:schemeClr val="tx1"/>
                </a:solidFill>
                <a:latin typeface="Arial" charset="0"/>
                <a:ea typeface="ＭＳ Ｐゴシック" charset="0"/>
                <a:cs typeface="+mn-cs"/>
              </a:defRPr>
            </a:lvl6pPr>
            <a:lvl7pPr marL="2743200" algn="l" defTabSz="457200" rtl="0" eaLnBrk="1" latinLnBrk="0" hangingPunct="1">
              <a:defRPr kern="1200">
                <a:solidFill>
                  <a:schemeClr val="tx1"/>
                </a:solidFill>
                <a:latin typeface="Arial" charset="0"/>
                <a:ea typeface="ＭＳ Ｐゴシック" charset="0"/>
                <a:cs typeface="+mn-cs"/>
              </a:defRPr>
            </a:lvl7pPr>
            <a:lvl8pPr marL="3200400" algn="l" defTabSz="457200" rtl="0" eaLnBrk="1" latinLnBrk="0" hangingPunct="1">
              <a:defRPr kern="1200">
                <a:solidFill>
                  <a:schemeClr val="tx1"/>
                </a:solidFill>
                <a:latin typeface="Arial" charset="0"/>
                <a:ea typeface="ＭＳ Ｐゴシック" charset="0"/>
                <a:cs typeface="+mn-cs"/>
              </a:defRPr>
            </a:lvl8pPr>
            <a:lvl9pPr marL="3657600" algn="l" defTabSz="457200" rtl="0" eaLnBrk="1" latinLnBrk="0" hangingPunct="1">
              <a:defRPr kern="1200">
                <a:solidFill>
                  <a:schemeClr val="tx1"/>
                </a:solidFill>
                <a:latin typeface="Arial" charset="0"/>
                <a:ea typeface="ＭＳ Ｐゴシック" charset="0"/>
                <a:cs typeface="+mn-cs"/>
              </a:defRPr>
            </a:lvl9pPr>
          </a:lstStyle>
          <a:p>
            <a:fld id="{8CA0E670-1B37-4F06-9928-7907582DC86D}" type="slidenum">
              <a:rPr lang="en-US" smtClean="0"/>
              <a:pPr/>
              <a:t>10</a:t>
            </a:fld>
            <a:endParaRPr lang="en-US"/>
          </a:p>
        </p:txBody>
      </p:sp>
    </p:spTree>
    <p:extLst>
      <p:ext uri="{BB962C8B-B14F-4D97-AF65-F5344CB8AC3E}">
        <p14:creationId xmlns:p14="http://schemas.microsoft.com/office/powerpoint/2010/main" val="411657881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90B54-8BB2-4A43-A481-F5F4B2EB177B}"/>
              </a:ext>
            </a:extLst>
          </p:cNvPr>
          <p:cNvSpPr>
            <a:spLocks noGrp="1"/>
          </p:cNvSpPr>
          <p:nvPr>
            <p:ph type="title"/>
          </p:nvPr>
        </p:nvSpPr>
        <p:spPr/>
        <p:txBody>
          <a:bodyPr/>
          <a:lstStyle/>
          <a:p>
            <a:r>
              <a:rPr lang="en-US" dirty="0"/>
              <a:t>Regulatory Framework Overview</a:t>
            </a:r>
          </a:p>
        </p:txBody>
      </p:sp>
      <p:sp>
        <p:nvSpPr>
          <p:cNvPr id="3" name="Content Placeholder 2">
            <a:extLst>
              <a:ext uri="{FF2B5EF4-FFF2-40B4-BE49-F238E27FC236}">
                <a16:creationId xmlns:a16="http://schemas.microsoft.com/office/drawing/2014/main" id="{2F0BBAF0-440A-4D70-9C93-ABB1999B1453}"/>
              </a:ext>
            </a:extLst>
          </p:cNvPr>
          <p:cNvSpPr>
            <a:spLocks noGrp="1"/>
          </p:cNvSpPr>
          <p:nvPr>
            <p:ph idx="1"/>
          </p:nvPr>
        </p:nvSpPr>
        <p:spPr>
          <a:xfrm>
            <a:off x="609600" y="2177144"/>
            <a:ext cx="10972800" cy="4221161"/>
          </a:xfrm>
        </p:spPr>
        <p:txBody>
          <a:bodyPr/>
          <a:lstStyle/>
          <a:p>
            <a:pPr>
              <a:spcAft>
                <a:spcPts val="600"/>
              </a:spcAft>
            </a:pPr>
            <a:r>
              <a:rPr lang="en-US" sz="2200" dirty="0">
                <a:effectLst/>
                <a:latin typeface="Calibri" panose="020F0502020204030204" pitchFamily="34" charset="0"/>
                <a:ea typeface="Calibri" panose="020F0502020204030204" pitchFamily="34" charset="0"/>
              </a:rPr>
              <a:t>OSHA envisions a programmatic standard that could require employers to create a plan to evaluate and control heat hazards in their workplace </a:t>
            </a:r>
          </a:p>
          <a:p>
            <a:pPr>
              <a:spcAft>
                <a:spcPts val="600"/>
              </a:spcAft>
            </a:pPr>
            <a:r>
              <a:rPr lang="en-US" sz="2200" dirty="0">
                <a:ea typeface="Calibri" panose="020F0502020204030204" pitchFamily="34" charset="0"/>
              </a:rPr>
              <a:t>The standard could also include elements that set specifications related to heat exposure levels</a:t>
            </a:r>
            <a:endParaRPr lang="en-US" sz="2200" dirty="0">
              <a:effectLst/>
              <a:latin typeface="Calibri" panose="020F0502020204030204" pitchFamily="34" charset="0"/>
              <a:ea typeface="Calibri" panose="020F0502020204030204" pitchFamily="34" charset="0"/>
            </a:endParaRPr>
          </a:p>
          <a:p>
            <a:pPr>
              <a:spcAft>
                <a:spcPts val="600"/>
              </a:spcAft>
            </a:pPr>
            <a:r>
              <a:rPr lang="en-US" sz="2200" dirty="0">
                <a:ea typeface="Calibri" panose="020F0502020204030204" pitchFamily="34" charset="0"/>
              </a:rPr>
              <a:t>The regulatory framework will provide an outline of potential options for various elements of a heat standard, including:</a:t>
            </a:r>
          </a:p>
          <a:p>
            <a:pPr lvl="1">
              <a:spcBef>
                <a:spcPts val="0"/>
              </a:spcBef>
              <a:spcAft>
                <a:spcPts val="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rPr>
              <a:t>Scope and Application		</a:t>
            </a:r>
          </a:p>
          <a:p>
            <a:pPr lvl="1">
              <a:spcBef>
                <a:spcPts val="0"/>
              </a:spcBef>
              <a:spcAft>
                <a:spcPts val="0"/>
              </a:spcAft>
              <a:buFont typeface="Arial" panose="020B0604020202020204" pitchFamily="34" charset="0"/>
              <a:buChar char="•"/>
            </a:pPr>
            <a:r>
              <a:rPr lang="en-US" sz="1800" dirty="0">
                <a:ea typeface="Calibri" panose="020F0502020204030204" pitchFamily="34" charset="0"/>
              </a:rPr>
              <a:t>Heat Injury and Illness Prevention Program	</a:t>
            </a:r>
          </a:p>
          <a:p>
            <a:pPr lvl="1">
              <a:spcBef>
                <a:spcPts val="0"/>
              </a:spcBef>
              <a:spcAft>
                <a:spcPts val="0"/>
              </a:spcAft>
              <a:buFont typeface="Arial" panose="020B0604020202020204" pitchFamily="34" charset="0"/>
              <a:buChar char="•"/>
            </a:pPr>
            <a:r>
              <a:rPr lang="en-US" sz="1800" dirty="0">
                <a:ea typeface="Calibri" panose="020F0502020204030204" pitchFamily="34" charset="0"/>
              </a:rPr>
              <a:t>Hazard Identification and Assessment				</a:t>
            </a:r>
          </a:p>
          <a:p>
            <a:pPr lvl="1">
              <a:spcBef>
                <a:spcPts val="0"/>
              </a:spcBef>
              <a:spcAft>
                <a:spcPts val="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rPr>
              <a:t>Hazard Prevention and Control Measures				</a:t>
            </a:r>
          </a:p>
          <a:p>
            <a:pPr lvl="1">
              <a:spcBef>
                <a:spcPts val="0"/>
              </a:spcBef>
              <a:spcAft>
                <a:spcPts val="0"/>
              </a:spcAft>
              <a:buFont typeface="Arial" panose="020B0604020202020204" pitchFamily="34" charset="0"/>
              <a:buChar char="•"/>
            </a:pPr>
            <a:r>
              <a:rPr lang="en-US" sz="1800" dirty="0">
                <a:ea typeface="Calibri" panose="020F0502020204030204" pitchFamily="34" charset="0"/>
              </a:rPr>
              <a:t>Medical Treatment and Heat-Related Emergency Response		</a:t>
            </a:r>
          </a:p>
          <a:p>
            <a:pPr lvl="1">
              <a:spcBef>
                <a:spcPts val="0"/>
              </a:spcBef>
              <a:spcAft>
                <a:spcPts val="0"/>
              </a:spcAft>
              <a:buFont typeface="Arial" panose="020B0604020202020204" pitchFamily="34" charset="0"/>
              <a:buChar char="•"/>
            </a:pPr>
            <a:r>
              <a:rPr lang="en-US" sz="1800" dirty="0">
                <a:effectLst/>
                <a:latin typeface="Calibri" panose="020F0502020204030204" pitchFamily="34" charset="0"/>
                <a:ea typeface="Calibri" panose="020F0502020204030204" pitchFamily="34" charset="0"/>
              </a:rPr>
              <a:t>Worker Training				</a:t>
            </a:r>
          </a:p>
          <a:p>
            <a:pPr lvl="1">
              <a:spcBef>
                <a:spcPts val="0"/>
              </a:spcBef>
              <a:spcAft>
                <a:spcPts val="0"/>
              </a:spcAft>
              <a:buFont typeface="Arial" panose="020B0604020202020204" pitchFamily="34" charset="0"/>
              <a:buChar char="•"/>
            </a:pPr>
            <a:r>
              <a:rPr lang="en-US" sz="1800" dirty="0">
                <a:ea typeface="Calibri" panose="020F0502020204030204" pitchFamily="34" charset="0"/>
              </a:rPr>
              <a:t>Recordkeeping		</a:t>
            </a:r>
          </a:p>
        </p:txBody>
      </p:sp>
      <p:sp>
        <p:nvSpPr>
          <p:cNvPr id="4" name="Slide Number Placeholder 3">
            <a:extLst>
              <a:ext uri="{FF2B5EF4-FFF2-40B4-BE49-F238E27FC236}">
                <a16:creationId xmlns:a16="http://schemas.microsoft.com/office/drawing/2014/main" id="{363468B8-BEC9-4CFF-8D8C-BFFD2CFB66EC}"/>
              </a:ext>
            </a:extLst>
          </p:cNvPr>
          <p:cNvSpPr>
            <a:spLocks noGrp="1"/>
          </p:cNvSpPr>
          <p:nvPr>
            <p:ph type="sldNum" sz="quarter" idx="4"/>
          </p:nvPr>
        </p:nvSpPr>
        <p:spPr>
          <a:xfrm>
            <a:off x="9372600" y="6492875"/>
            <a:ext cx="2743200" cy="365125"/>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1400" b="1" kern="1200">
                <a:solidFill>
                  <a:schemeClr val="tx1">
                    <a:tint val="75000"/>
                  </a:schemeClr>
                </a:solidFill>
                <a:latin typeface="Arial" charset="0"/>
                <a:ea typeface="ＭＳ Ｐゴシック" charset="0"/>
                <a:cs typeface="+mn-cs"/>
              </a:defRPr>
            </a:lvl1pPr>
            <a:lvl2pPr marL="457200" algn="l" rtl="0" eaLnBrk="0" fontAlgn="base" hangingPunct="0">
              <a:spcBef>
                <a:spcPct val="0"/>
              </a:spcBef>
              <a:spcAft>
                <a:spcPct val="0"/>
              </a:spcAft>
              <a:defRPr kern="1200">
                <a:solidFill>
                  <a:schemeClr val="tx1"/>
                </a:solidFill>
                <a:latin typeface="Arial" charset="0"/>
                <a:ea typeface="ＭＳ Ｐゴシック" charset="0"/>
                <a:cs typeface="+mn-cs"/>
              </a:defRPr>
            </a:lvl2pPr>
            <a:lvl3pPr marL="914400" algn="l" rtl="0" eaLnBrk="0" fontAlgn="base" hangingPunct="0">
              <a:spcBef>
                <a:spcPct val="0"/>
              </a:spcBef>
              <a:spcAft>
                <a:spcPct val="0"/>
              </a:spcAft>
              <a:defRPr kern="1200">
                <a:solidFill>
                  <a:schemeClr val="tx1"/>
                </a:solidFill>
                <a:latin typeface="Arial" charset="0"/>
                <a:ea typeface="ＭＳ Ｐゴシック" charset="0"/>
                <a:cs typeface="+mn-cs"/>
              </a:defRPr>
            </a:lvl3pPr>
            <a:lvl4pPr marL="1371600" algn="l" rtl="0" eaLnBrk="0" fontAlgn="base" hangingPunct="0">
              <a:spcBef>
                <a:spcPct val="0"/>
              </a:spcBef>
              <a:spcAft>
                <a:spcPct val="0"/>
              </a:spcAft>
              <a:defRPr kern="1200">
                <a:solidFill>
                  <a:schemeClr val="tx1"/>
                </a:solidFill>
                <a:latin typeface="Arial" charset="0"/>
                <a:ea typeface="ＭＳ Ｐゴシック" charset="0"/>
                <a:cs typeface="+mn-cs"/>
              </a:defRPr>
            </a:lvl4pPr>
            <a:lvl5pPr marL="1828800" algn="l" rtl="0" eaLnBrk="0" fontAlgn="base" hangingPunct="0">
              <a:spcBef>
                <a:spcPct val="0"/>
              </a:spcBef>
              <a:spcAft>
                <a:spcPct val="0"/>
              </a:spcAft>
              <a:defRPr kern="1200">
                <a:solidFill>
                  <a:schemeClr val="tx1"/>
                </a:solidFill>
                <a:latin typeface="Arial" charset="0"/>
                <a:ea typeface="ＭＳ Ｐゴシック" charset="0"/>
                <a:cs typeface="+mn-cs"/>
              </a:defRPr>
            </a:lvl5pPr>
            <a:lvl6pPr marL="2286000" algn="l" defTabSz="457200" rtl="0" eaLnBrk="1" latinLnBrk="0" hangingPunct="1">
              <a:defRPr kern="1200">
                <a:solidFill>
                  <a:schemeClr val="tx1"/>
                </a:solidFill>
                <a:latin typeface="Arial" charset="0"/>
                <a:ea typeface="ＭＳ Ｐゴシック" charset="0"/>
                <a:cs typeface="+mn-cs"/>
              </a:defRPr>
            </a:lvl6pPr>
            <a:lvl7pPr marL="2743200" algn="l" defTabSz="457200" rtl="0" eaLnBrk="1" latinLnBrk="0" hangingPunct="1">
              <a:defRPr kern="1200">
                <a:solidFill>
                  <a:schemeClr val="tx1"/>
                </a:solidFill>
                <a:latin typeface="Arial" charset="0"/>
                <a:ea typeface="ＭＳ Ｐゴシック" charset="0"/>
                <a:cs typeface="+mn-cs"/>
              </a:defRPr>
            </a:lvl7pPr>
            <a:lvl8pPr marL="3200400" algn="l" defTabSz="457200" rtl="0" eaLnBrk="1" latinLnBrk="0" hangingPunct="1">
              <a:defRPr kern="1200">
                <a:solidFill>
                  <a:schemeClr val="tx1"/>
                </a:solidFill>
                <a:latin typeface="Arial" charset="0"/>
                <a:ea typeface="ＭＳ Ｐゴシック" charset="0"/>
                <a:cs typeface="+mn-cs"/>
              </a:defRPr>
            </a:lvl8pPr>
            <a:lvl9pPr marL="3657600" algn="l" defTabSz="457200" rtl="0" eaLnBrk="1" latinLnBrk="0" hangingPunct="1">
              <a:defRPr kern="1200">
                <a:solidFill>
                  <a:schemeClr val="tx1"/>
                </a:solidFill>
                <a:latin typeface="Arial" charset="0"/>
                <a:ea typeface="ＭＳ Ｐゴシック" charset="0"/>
                <a:cs typeface="+mn-cs"/>
              </a:defRPr>
            </a:lvl9pPr>
          </a:lstStyle>
          <a:p>
            <a:fld id="{8CA0E670-1B37-4F06-9928-7907582DC86D}" type="slidenum">
              <a:rPr lang="en-US" smtClean="0"/>
              <a:pPr/>
              <a:t>11</a:t>
            </a:fld>
            <a:endParaRPr lang="en-US"/>
          </a:p>
        </p:txBody>
      </p:sp>
    </p:spTree>
    <p:extLst>
      <p:ext uri="{BB962C8B-B14F-4D97-AF65-F5344CB8AC3E}">
        <p14:creationId xmlns:p14="http://schemas.microsoft.com/office/powerpoint/2010/main" val="301981516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90B54-8BB2-4A43-A481-F5F4B2EB177B}"/>
              </a:ext>
            </a:extLst>
          </p:cNvPr>
          <p:cNvSpPr>
            <a:spLocks noGrp="1"/>
          </p:cNvSpPr>
          <p:nvPr>
            <p:ph type="title"/>
          </p:nvPr>
        </p:nvSpPr>
        <p:spPr/>
        <p:txBody>
          <a:bodyPr/>
          <a:lstStyle/>
          <a:p>
            <a:r>
              <a:rPr lang="en-US" dirty="0"/>
              <a:t>Who Qualifies a SER?</a:t>
            </a:r>
          </a:p>
        </p:txBody>
      </p:sp>
      <p:sp>
        <p:nvSpPr>
          <p:cNvPr id="3" name="Content Placeholder 2">
            <a:extLst>
              <a:ext uri="{FF2B5EF4-FFF2-40B4-BE49-F238E27FC236}">
                <a16:creationId xmlns:a16="http://schemas.microsoft.com/office/drawing/2014/main" id="{2F0BBAF0-440A-4D70-9C93-ABB1999B1453}"/>
              </a:ext>
            </a:extLst>
          </p:cNvPr>
          <p:cNvSpPr>
            <a:spLocks noGrp="1"/>
          </p:cNvSpPr>
          <p:nvPr>
            <p:ph idx="1"/>
          </p:nvPr>
        </p:nvSpPr>
        <p:spPr>
          <a:xfrm>
            <a:off x="609599" y="2231574"/>
            <a:ext cx="11092543" cy="4221161"/>
          </a:xfrm>
        </p:spPr>
        <p:txBody>
          <a:bodyPr/>
          <a:lstStyle/>
          <a:p>
            <a:pPr>
              <a:spcAft>
                <a:spcPts val="600"/>
              </a:spcAft>
              <a:buFont typeface="Wingdings" panose="05000000000000000000" pitchFamily="2" charset="2"/>
              <a:buChar char="§"/>
            </a:pPr>
            <a:r>
              <a:rPr lang="en-US" sz="2200" dirty="0">
                <a:effectLst/>
                <a:ea typeface="Calibri" panose="020F0502020204030204" pitchFamily="34" charset="0"/>
              </a:rPr>
              <a:t>Small businesses</a:t>
            </a:r>
          </a:p>
          <a:p>
            <a:pPr lvl="1">
              <a:spcAft>
                <a:spcPts val="1200"/>
              </a:spcAft>
              <a:buFont typeface="Wingdings" panose="05000000000000000000" pitchFamily="2" charset="2"/>
              <a:buChar char="§"/>
            </a:pPr>
            <a:r>
              <a:rPr lang="en-US" sz="2000" b="0" i="0" dirty="0">
                <a:effectLst/>
              </a:rPr>
              <a:t>Private entities must meet the SBA definition of a small entity.  The size standards vary by industry sector but are usually based on either number of employees or revenue.  Check the </a:t>
            </a:r>
            <a:r>
              <a:rPr lang="en-US" sz="2000" b="0" i="0" u="none" strike="noStrike" dirty="0">
                <a:effectLst/>
                <a:hlinkClick r:id="rId3"/>
              </a:rPr>
              <a:t>SBA Table of Size Standards</a:t>
            </a:r>
            <a:r>
              <a:rPr lang="en-US" sz="2000" b="0" i="0" dirty="0">
                <a:effectLst/>
              </a:rPr>
              <a:t> to see if you qualify or contact OSHA or SBA Advocacy for assistance.</a:t>
            </a:r>
            <a:endParaRPr lang="en-US" sz="2000" dirty="0">
              <a:effectLst/>
              <a:ea typeface="Calibri" panose="020F0502020204030204" pitchFamily="34" charset="0"/>
            </a:endParaRPr>
          </a:p>
          <a:p>
            <a:pPr>
              <a:spcAft>
                <a:spcPts val="600"/>
              </a:spcAft>
              <a:buFont typeface="Wingdings" panose="05000000000000000000" pitchFamily="2" charset="2"/>
              <a:buChar char="§"/>
            </a:pPr>
            <a:r>
              <a:rPr lang="en-US" sz="2200" b="0" i="0" dirty="0"/>
              <a:t>Small local government entities</a:t>
            </a:r>
          </a:p>
          <a:p>
            <a:pPr>
              <a:spcAft>
                <a:spcPts val="600"/>
              </a:spcAft>
              <a:buFont typeface="Wingdings" panose="05000000000000000000" pitchFamily="2" charset="2"/>
              <a:buChar char="§"/>
            </a:pPr>
            <a:r>
              <a:rPr lang="en-US" sz="2200">
                <a:effectLst/>
              </a:rPr>
              <a:t>Non-profit entities</a:t>
            </a:r>
            <a:endParaRPr lang="en-US" sz="2200" dirty="0">
              <a:effectLst/>
            </a:endParaRPr>
          </a:p>
        </p:txBody>
      </p:sp>
      <p:sp>
        <p:nvSpPr>
          <p:cNvPr id="4" name="Slide Number Placeholder 3">
            <a:extLst>
              <a:ext uri="{FF2B5EF4-FFF2-40B4-BE49-F238E27FC236}">
                <a16:creationId xmlns:a16="http://schemas.microsoft.com/office/drawing/2014/main" id="{363468B8-BEC9-4CFF-8D8C-BFFD2CFB66EC}"/>
              </a:ext>
            </a:extLst>
          </p:cNvPr>
          <p:cNvSpPr>
            <a:spLocks noGrp="1"/>
          </p:cNvSpPr>
          <p:nvPr>
            <p:ph type="sldNum" sz="quarter" idx="4"/>
          </p:nvPr>
        </p:nvSpPr>
        <p:spPr>
          <a:xfrm>
            <a:off x="9372600" y="6492875"/>
            <a:ext cx="2743200" cy="365125"/>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1400" b="1" kern="1200">
                <a:solidFill>
                  <a:schemeClr val="tx1">
                    <a:tint val="75000"/>
                  </a:schemeClr>
                </a:solidFill>
                <a:latin typeface="Arial" charset="0"/>
                <a:ea typeface="ＭＳ Ｐゴシック" charset="0"/>
                <a:cs typeface="+mn-cs"/>
              </a:defRPr>
            </a:lvl1pPr>
            <a:lvl2pPr marL="457200" algn="l" rtl="0" eaLnBrk="0" fontAlgn="base" hangingPunct="0">
              <a:spcBef>
                <a:spcPct val="0"/>
              </a:spcBef>
              <a:spcAft>
                <a:spcPct val="0"/>
              </a:spcAft>
              <a:defRPr kern="1200">
                <a:solidFill>
                  <a:schemeClr val="tx1"/>
                </a:solidFill>
                <a:latin typeface="Arial" charset="0"/>
                <a:ea typeface="ＭＳ Ｐゴシック" charset="0"/>
                <a:cs typeface="+mn-cs"/>
              </a:defRPr>
            </a:lvl2pPr>
            <a:lvl3pPr marL="914400" algn="l" rtl="0" eaLnBrk="0" fontAlgn="base" hangingPunct="0">
              <a:spcBef>
                <a:spcPct val="0"/>
              </a:spcBef>
              <a:spcAft>
                <a:spcPct val="0"/>
              </a:spcAft>
              <a:defRPr kern="1200">
                <a:solidFill>
                  <a:schemeClr val="tx1"/>
                </a:solidFill>
                <a:latin typeface="Arial" charset="0"/>
                <a:ea typeface="ＭＳ Ｐゴシック" charset="0"/>
                <a:cs typeface="+mn-cs"/>
              </a:defRPr>
            </a:lvl3pPr>
            <a:lvl4pPr marL="1371600" algn="l" rtl="0" eaLnBrk="0" fontAlgn="base" hangingPunct="0">
              <a:spcBef>
                <a:spcPct val="0"/>
              </a:spcBef>
              <a:spcAft>
                <a:spcPct val="0"/>
              </a:spcAft>
              <a:defRPr kern="1200">
                <a:solidFill>
                  <a:schemeClr val="tx1"/>
                </a:solidFill>
                <a:latin typeface="Arial" charset="0"/>
                <a:ea typeface="ＭＳ Ｐゴシック" charset="0"/>
                <a:cs typeface="+mn-cs"/>
              </a:defRPr>
            </a:lvl4pPr>
            <a:lvl5pPr marL="1828800" algn="l" rtl="0" eaLnBrk="0" fontAlgn="base" hangingPunct="0">
              <a:spcBef>
                <a:spcPct val="0"/>
              </a:spcBef>
              <a:spcAft>
                <a:spcPct val="0"/>
              </a:spcAft>
              <a:defRPr kern="1200">
                <a:solidFill>
                  <a:schemeClr val="tx1"/>
                </a:solidFill>
                <a:latin typeface="Arial" charset="0"/>
                <a:ea typeface="ＭＳ Ｐゴシック" charset="0"/>
                <a:cs typeface="+mn-cs"/>
              </a:defRPr>
            </a:lvl5pPr>
            <a:lvl6pPr marL="2286000" algn="l" defTabSz="457200" rtl="0" eaLnBrk="1" latinLnBrk="0" hangingPunct="1">
              <a:defRPr kern="1200">
                <a:solidFill>
                  <a:schemeClr val="tx1"/>
                </a:solidFill>
                <a:latin typeface="Arial" charset="0"/>
                <a:ea typeface="ＭＳ Ｐゴシック" charset="0"/>
                <a:cs typeface="+mn-cs"/>
              </a:defRPr>
            </a:lvl6pPr>
            <a:lvl7pPr marL="2743200" algn="l" defTabSz="457200" rtl="0" eaLnBrk="1" latinLnBrk="0" hangingPunct="1">
              <a:defRPr kern="1200">
                <a:solidFill>
                  <a:schemeClr val="tx1"/>
                </a:solidFill>
                <a:latin typeface="Arial" charset="0"/>
                <a:ea typeface="ＭＳ Ｐゴシック" charset="0"/>
                <a:cs typeface="+mn-cs"/>
              </a:defRPr>
            </a:lvl7pPr>
            <a:lvl8pPr marL="3200400" algn="l" defTabSz="457200" rtl="0" eaLnBrk="1" latinLnBrk="0" hangingPunct="1">
              <a:defRPr kern="1200">
                <a:solidFill>
                  <a:schemeClr val="tx1"/>
                </a:solidFill>
                <a:latin typeface="Arial" charset="0"/>
                <a:ea typeface="ＭＳ Ｐゴシック" charset="0"/>
                <a:cs typeface="+mn-cs"/>
              </a:defRPr>
            </a:lvl8pPr>
            <a:lvl9pPr marL="3657600" algn="l" defTabSz="457200" rtl="0" eaLnBrk="1" latinLnBrk="0" hangingPunct="1">
              <a:defRPr kern="1200">
                <a:solidFill>
                  <a:schemeClr val="tx1"/>
                </a:solidFill>
                <a:latin typeface="Arial" charset="0"/>
                <a:ea typeface="ＭＳ Ｐゴシック" charset="0"/>
                <a:cs typeface="+mn-cs"/>
              </a:defRPr>
            </a:lvl9pPr>
          </a:lstStyle>
          <a:p>
            <a:fld id="{8CA0E670-1B37-4F06-9928-7907582DC86D}" type="slidenum">
              <a:rPr lang="en-US" smtClean="0"/>
              <a:pPr/>
              <a:t>12</a:t>
            </a:fld>
            <a:endParaRPr lang="en-US"/>
          </a:p>
        </p:txBody>
      </p:sp>
    </p:spTree>
    <p:extLst>
      <p:ext uri="{BB962C8B-B14F-4D97-AF65-F5344CB8AC3E}">
        <p14:creationId xmlns:p14="http://schemas.microsoft.com/office/powerpoint/2010/main" val="421666208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90B54-8BB2-4A43-A481-F5F4B2EB177B}"/>
              </a:ext>
            </a:extLst>
          </p:cNvPr>
          <p:cNvSpPr>
            <a:spLocks noGrp="1"/>
          </p:cNvSpPr>
          <p:nvPr>
            <p:ph type="title"/>
          </p:nvPr>
        </p:nvSpPr>
        <p:spPr/>
        <p:txBody>
          <a:bodyPr/>
          <a:lstStyle/>
          <a:p>
            <a:r>
              <a:rPr lang="en-US" dirty="0"/>
              <a:t>How to Participate?</a:t>
            </a:r>
          </a:p>
        </p:txBody>
      </p:sp>
      <p:sp>
        <p:nvSpPr>
          <p:cNvPr id="3" name="Content Placeholder 2">
            <a:extLst>
              <a:ext uri="{FF2B5EF4-FFF2-40B4-BE49-F238E27FC236}">
                <a16:creationId xmlns:a16="http://schemas.microsoft.com/office/drawing/2014/main" id="{2F0BBAF0-440A-4D70-9C93-ABB1999B1453}"/>
              </a:ext>
            </a:extLst>
          </p:cNvPr>
          <p:cNvSpPr>
            <a:spLocks noGrp="1"/>
          </p:cNvSpPr>
          <p:nvPr>
            <p:ph idx="1"/>
          </p:nvPr>
        </p:nvSpPr>
        <p:spPr>
          <a:xfrm>
            <a:off x="609600" y="2220688"/>
            <a:ext cx="10972800" cy="4221161"/>
          </a:xfrm>
        </p:spPr>
        <p:txBody>
          <a:bodyPr/>
          <a:lstStyle/>
          <a:p>
            <a:pPr>
              <a:spcAft>
                <a:spcPts val="2400"/>
              </a:spcAft>
            </a:pPr>
            <a:r>
              <a:rPr lang="en-US" sz="2200" b="0" i="0" dirty="0">
                <a:solidFill>
                  <a:srgbClr val="333333"/>
                </a:solidFill>
                <a:effectLst/>
              </a:rPr>
              <a:t>To participate in the SBAR Panel as a SER, please contact </a:t>
            </a:r>
            <a:r>
              <a:rPr lang="en-US" sz="2200" i="0" dirty="0">
                <a:solidFill>
                  <a:srgbClr val="333333"/>
                </a:solidFill>
                <a:effectLst/>
              </a:rPr>
              <a:t>Bruce Lundegren from SBA Advocacy, </a:t>
            </a:r>
            <a:r>
              <a:rPr lang="en-US" sz="2200" i="0" u="none" strike="noStrike" dirty="0">
                <a:solidFill>
                  <a:srgbClr val="003399"/>
                </a:solidFill>
                <a:effectLst/>
                <a:hlinkClick r:id="rId3" tooltip="Email Bruce Lundegren"/>
              </a:rPr>
              <a:t>Bruce.Lundegren@sba.gov</a:t>
            </a:r>
            <a:r>
              <a:rPr lang="en-US" sz="2200" i="0" dirty="0">
                <a:solidFill>
                  <a:srgbClr val="333333"/>
                </a:solidFill>
                <a:effectLst/>
              </a:rPr>
              <a:t>, (202) 205-6144, or OSHA at </a:t>
            </a:r>
            <a:r>
              <a:rPr lang="en-US" sz="2200" i="0" u="none" strike="noStrike" dirty="0">
                <a:solidFill>
                  <a:srgbClr val="003399"/>
                </a:solidFill>
                <a:effectLst/>
                <a:hlinkClick r:id="rId4" tooltip="Email OSHA Events: DSG"/>
              </a:rPr>
              <a:t>OSHAEvents_DSG@dol.gov</a:t>
            </a:r>
            <a:endParaRPr lang="en-US" sz="2200" i="0" dirty="0">
              <a:solidFill>
                <a:srgbClr val="333333"/>
              </a:solidFill>
              <a:effectLst/>
            </a:endParaRPr>
          </a:p>
          <a:p>
            <a:pPr>
              <a:spcAft>
                <a:spcPts val="2400"/>
              </a:spcAft>
            </a:pPr>
            <a:r>
              <a:rPr lang="en-US" sz="2200" dirty="0">
                <a:ea typeface="Calibri" panose="020F0502020204030204" pitchFamily="34" charset="0"/>
              </a:rPr>
              <a:t>To listen in to the SBAR Panel videoconferences but not participate as a SER, the schedule and links will be posted on the OSHA Heat Injury and Illness SBREFA web page, available at </a:t>
            </a:r>
            <a:r>
              <a:rPr lang="en-US" sz="2200" dirty="0">
                <a:ea typeface="Calibri" panose="020F0502020204030204" pitchFamily="34" charset="0"/>
                <a:hlinkClick r:id="rId5"/>
              </a:rPr>
              <a:t>www.osha.gov/heat/sbrefa</a:t>
            </a:r>
            <a:r>
              <a:rPr lang="en-US" sz="2200" dirty="0">
                <a:ea typeface="Calibri" panose="020F0502020204030204" pitchFamily="34" charset="0"/>
              </a:rPr>
              <a:t> </a:t>
            </a:r>
          </a:p>
          <a:p>
            <a:pPr>
              <a:spcAft>
                <a:spcPts val="600"/>
              </a:spcAft>
            </a:pPr>
            <a:r>
              <a:rPr lang="en-US" sz="2200" dirty="0">
                <a:effectLst/>
                <a:ea typeface="Calibri" panose="020F0502020204030204" pitchFamily="34" charset="0"/>
              </a:rPr>
              <a:t>Updates on the rulemaking process will be provided on OSHA’s heat rulemaking web page, available at </a:t>
            </a:r>
            <a:r>
              <a:rPr lang="en-US" sz="2200" dirty="0">
                <a:effectLst/>
                <a:ea typeface="Calibri" panose="020F0502020204030204" pitchFamily="34" charset="0"/>
                <a:hlinkClick r:id="rId6"/>
              </a:rPr>
              <a:t>www.osha.gov/heat-exposure/rulemaking</a:t>
            </a:r>
            <a:r>
              <a:rPr lang="en-US" sz="2200" dirty="0">
                <a:effectLst/>
                <a:ea typeface="Calibri" panose="020F0502020204030204" pitchFamily="34" charset="0"/>
              </a:rPr>
              <a:t>  </a:t>
            </a:r>
            <a:endParaRPr lang="en-US" sz="2200" b="0" i="0" dirty="0">
              <a:solidFill>
                <a:srgbClr val="333333"/>
              </a:solidFill>
              <a:effectLst/>
            </a:endParaRPr>
          </a:p>
        </p:txBody>
      </p:sp>
      <p:sp>
        <p:nvSpPr>
          <p:cNvPr id="4" name="Slide Number Placeholder 3">
            <a:extLst>
              <a:ext uri="{FF2B5EF4-FFF2-40B4-BE49-F238E27FC236}">
                <a16:creationId xmlns:a16="http://schemas.microsoft.com/office/drawing/2014/main" id="{363468B8-BEC9-4CFF-8D8C-BFFD2CFB66EC}"/>
              </a:ext>
            </a:extLst>
          </p:cNvPr>
          <p:cNvSpPr>
            <a:spLocks noGrp="1"/>
          </p:cNvSpPr>
          <p:nvPr>
            <p:ph type="sldNum" sz="quarter" idx="4"/>
          </p:nvPr>
        </p:nvSpPr>
        <p:spPr>
          <a:xfrm>
            <a:off x="9372600" y="6492875"/>
            <a:ext cx="2743200" cy="365125"/>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1400" b="1" kern="1200">
                <a:solidFill>
                  <a:schemeClr val="tx1">
                    <a:tint val="75000"/>
                  </a:schemeClr>
                </a:solidFill>
                <a:latin typeface="Arial" charset="0"/>
                <a:ea typeface="ＭＳ Ｐゴシック" charset="0"/>
                <a:cs typeface="+mn-cs"/>
              </a:defRPr>
            </a:lvl1pPr>
            <a:lvl2pPr marL="457200" algn="l" rtl="0" eaLnBrk="0" fontAlgn="base" hangingPunct="0">
              <a:spcBef>
                <a:spcPct val="0"/>
              </a:spcBef>
              <a:spcAft>
                <a:spcPct val="0"/>
              </a:spcAft>
              <a:defRPr kern="1200">
                <a:solidFill>
                  <a:schemeClr val="tx1"/>
                </a:solidFill>
                <a:latin typeface="Arial" charset="0"/>
                <a:ea typeface="ＭＳ Ｐゴシック" charset="0"/>
                <a:cs typeface="+mn-cs"/>
              </a:defRPr>
            </a:lvl2pPr>
            <a:lvl3pPr marL="914400" algn="l" rtl="0" eaLnBrk="0" fontAlgn="base" hangingPunct="0">
              <a:spcBef>
                <a:spcPct val="0"/>
              </a:spcBef>
              <a:spcAft>
                <a:spcPct val="0"/>
              </a:spcAft>
              <a:defRPr kern="1200">
                <a:solidFill>
                  <a:schemeClr val="tx1"/>
                </a:solidFill>
                <a:latin typeface="Arial" charset="0"/>
                <a:ea typeface="ＭＳ Ｐゴシック" charset="0"/>
                <a:cs typeface="+mn-cs"/>
              </a:defRPr>
            </a:lvl3pPr>
            <a:lvl4pPr marL="1371600" algn="l" rtl="0" eaLnBrk="0" fontAlgn="base" hangingPunct="0">
              <a:spcBef>
                <a:spcPct val="0"/>
              </a:spcBef>
              <a:spcAft>
                <a:spcPct val="0"/>
              </a:spcAft>
              <a:defRPr kern="1200">
                <a:solidFill>
                  <a:schemeClr val="tx1"/>
                </a:solidFill>
                <a:latin typeface="Arial" charset="0"/>
                <a:ea typeface="ＭＳ Ｐゴシック" charset="0"/>
                <a:cs typeface="+mn-cs"/>
              </a:defRPr>
            </a:lvl4pPr>
            <a:lvl5pPr marL="1828800" algn="l" rtl="0" eaLnBrk="0" fontAlgn="base" hangingPunct="0">
              <a:spcBef>
                <a:spcPct val="0"/>
              </a:spcBef>
              <a:spcAft>
                <a:spcPct val="0"/>
              </a:spcAft>
              <a:defRPr kern="1200">
                <a:solidFill>
                  <a:schemeClr val="tx1"/>
                </a:solidFill>
                <a:latin typeface="Arial" charset="0"/>
                <a:ea typeface="ＭＳ Ｐゴシック" charset="0"/>
                <a:cs typeface="+mn-cs"/>
              </a:defRPr>
            </a:lvl5pPr>
            <a:lvl6pPr marL="2286000" algn="l" defTabSz="457200" rtl="0" eaLnBrk="1" latinLnBrk="0" hangingPunct="1">
              <a:defRPr kern="1200">
                <a:solidFill>
                  <a:schemeClr val="tx1"/>
                </a:solidFill>
                <a:latin typeface="Arial" charset="0"/>
                <a:ea typeface="ＭＳ Ｐゴシック" charset="0"/>
                <a:cs typeface="+mn-cs"/>
              </a:defRPr>
            </a:lvl6pPr>
            <a:lvl7pPr marL="2743200" algn="l" defTabSz="457200" rtl="0" eaLnBrk="1" latinLnBrk="0" hangingPunct="1">
              <a:defRPr kern="1200">
                <a:solidFill>
                  <a:schemeClr val="tx1"/>
                </a:solidFill>
                <a:latin typeface="Arial" charset="0"/>
                <a:ea typeface="ＭＳ Ｐゴシック" charset="0"/>
                <a:cs typeface="+mn-cs"/>
              </a:defRPr>
            </a:lvl7pPr>
            <a:lvl8pPr marL="3200400" algn="l" defTabSz="457200" rtl="0" eaLnBrk="1" latinLnBrk="0" hangingPunct="1">
              <a:defRPr kern="1200">
                <a:solidFill>
                  <a:schemeClr val="tx1"/>
                </a:solidFill>
                <a:latin typeface="Arial" charset="0"/>
                <a:ea typeface="ＭＳ Ｐゴシック" charset="0"/>
                <a:cs typeface="+mn-cs"/>
              </a:defRPr>
            </a:lvl8pPr>
            <a:lvl9pPr marL="3657600" algn="l" defTabSz="457200" rtl="0" eaLnBrk="1" latinLnBrk="0" hangingPunct="1">
              <a:defRPr kern="1200">
                <a:solidFill>
                  <a:schemeClr val="tx1"/>
                </a:solidFill>
                <a:latin typeface="Arial" charset="0"/>
                <a:ea typeface="ＭＳ Ｐゴシック" charset="0"/>
                <a:cs typeface="+mn-cs"/>
              </a:defRPr>
            </a:lvl9pPr>
          </a:lstStyle>
          <a:p>
            <a:fld id="{8CA0E670-1B37-4F06-9928-7907582DC86D}" type="slidenum">
              <a:rPr lang="en-US" smtClean="0"/>
              <a:pPr/>
              <a:t>13</a:t>
            </a:fld>
            <a:endParaRPr lang="en-US"/>
          </a:p>
        </p:txBody>
      </p:sp>
    </p:spTree>
    <p:extLst>
      <p:ext uri="{BB962C8B-B14F-4D97-AF65-F5344CB8AC3E}">
        <p14:creationId xmlns:p14="http://schemas.microsoft.com/office/powerpoint/2010/main" val="113499427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id="{B099DD9D-7C47-7C51-E814-D6ED56699EEB}"/>
              </a:ext>
            </a:extLst>
          </p:cNvPr>
          <p:cNvSpPr>
            <a:spLocks noGrp="1"/>
          </p:cNvSpPr>
          <p:nvPr>
            <p:ph type="body" idx="1"/>
          </p:nvPr>
        </p:nvSpPr>
        <p:spPr>
          <a:xfrm>
            <a:off x="766011" y="5715000"/>
            <a:ext cx="10363200" cy="1358900"/>
          </a:xfrm>
        </p:spPr>
        <p:txBody>
          <a:bodyPr/>
          <a:lstStyle/>
          <a:p>
            <a:pPr algn="ctr"/>
            <a:r>
              <a:rPr lang="en-US" sz="2200" dirty="0">
                <a:ea typeface="ＭＳ Ｐゴシック"/>
                <a:hlinkClick r:id="rId2"/>
              </a:rPr>
              <a:t>schayer.stephen.r@dol.gov</a:t>
            </a:r>
            <a:r>
              <a:rPr lang="en-US" sz="2200" dirty="0">
                <a:ea typeface="ＭＳ Ｐゴシック"/>
              </a:rPr>
              <a:t>  </a:t>
            </a:r>
          </a:p>
          <a:p>
            <a:pPr algn="ctr"/>
            <a:endParaRPr lang="en-US" sz="2200" dirty="0">
              <a:ea typeface="ＭＳ Ｐゴシック"/>
            </a:endParaRPr>
          </a:p>
          <a:p>
            <a:pPr algn="ctr"/>
            <a:r>
              <a:rPr lang="en-US" sz="2200" dirty="0">
                <a:ea typeface="ＭＳ Ｐゴシック"/>
              </a:rPr>
              <a:t> </a:t>
            </a:r>
          </a:p>
          <a:p>
            <a:pPr algn="ctr"/>
            <a:endParaRPr lang="en-US" sz="2200" dirty="0">
              <a:ea typeface="ＭＳ Ｐゴシック"/>
            </a:endParaRPr>
          </a:p>
          <a:p>
            <a:pPr algn="ctr"/>
            <a:endParaRPr lang="en-US" sz="2200" dirty="0">
              <a:ea typeface="ＭＳ Ｐゴシック"/>
            </a:endParaRPr>
          </a:p>
          <a:p>
            <a:pPr algn="ctr"/>
            <a:endParaRPr lang="en-US" sz="2200" dirty="0"/>
          </a:p>
          <a:p>
            <a:endParaRPr lang="en-US" dirty="0"/>
          </a:p>
        </p:txBody>
      </p:sp>
      <p:sp>
        <p:nvSpPr>
          <p:cNvPr id="6" name="Title 1">
            <a:extLst>
              <a:ext uri="{FF2B5EF4-FFF2-40B4-BE49-F238E27FC236}">
                <a16:creationId xmlns:a16="http://schemas.microsoft.com/office/drawing/2014/main" id="{4911936D-1851-6466-5C41-B33A0DC1E78B}"/>
              </a:ext>
            </a:extLst>
          </p:cNvPr>
          <p:cNvSpPr txBox="1">
            <a:spLocks/>
          </p:cNvSpPr>
          <p:nvPr/>
        </p:nvSpPr>
        <p:spPr>
          <a:xfrm>
            <a:off x="766011" y="2590800"/>
            <a:ext cx="10363200" cy="1085850"/>
          </a:xfrm>
          <a:prstGeom prst="rect">
            <a:avLst/>
          </a:prstGeom>
        </p:spPr>
        <p:txBody>
          <a:bodyPr lIns="91440" tIns="45720" rIns="91440" bIns="45720" anchor="ctr"/>
          <a:lstStyle>
            <a:lvl1pPr algn="l" rtl="0" eaLnBrk="0" fontAlgn="base" hangingPunct="0">
              <a:spcBef>
                <a:spcPct val="0"/>
              </a:spcBef>
              <a:spcAft>
                <a:spcPct val="0"/>
              </a:spcAft>
              <a:defRPr sz="4000" b="1" cap="all">
                <a:solidFill>
                  <a:srgbClr val="182C83"/>
                </a:solidFill>
                <a:latin typeface="Calibri" panose="020F0502020204030204" pitchFamily="34" charset="0"/>
                <a:ea typeface="ＭＳ Ｐゴシック" charset="0"/>
                <a:cs typeface="Calibri" panose="020F0502020204030204" pitchFamily="34" charset="0"/>
              </a:defRPr>
            </a:lvl1pPr>
            <a:lvl2pPr algn="ctr" rtl="0" eaLnBrk="0" fontAlgn="base" hangingPunct="0">
              <a:spcBef>
                <a:spcPct val="0"/>
              </a:spcBef>
              <a:spcAft>
                <a:spcPct val="0"/>
              </a:spcAft>
              <a:defRPr sz="4000" b="1">
                <a:solidFill>
                  <a:schemeClr val="accent2"/>
                </a:solidFill>
                <a:latin typeface="Arial" charset="0"/>
                <a:ea typeface="ＭＳ Ｐゴシック" charset="0"/>
              </a:defRPr>
            </a:lvl2pPr>
            <a:lvl3pPr algn="ctr" rtl="0" eaLnBrk="0" fontAlgn="base" hangingPunct="0">
              <a:spcBef>
                <a:spcPct val="0"/>
              </a:spcBef>
              <a:spcAft>
                <a:spcPct val="0"/>
              </a:spcAft>
              <a:defRPr sz="4000" b="1">
                <a:solidFill>
                  <a:schemeClr val="accent2"/>
                </a:solidFill>
                <a:latin typeface="Arial" charset="0"/>
                <a:ea typeface="ＭＳ Ｐゴシック" charset="0"/>
              </a:defRPr>
            </a:lvl3pPr>
            <a:lvl4pPr algn="ctr" rtl="0" eaLnBrk="0" fontAlgn="base" hangingPunct="0">
              <a:spcBef>
                <a:spcPct val="0"/>
              </a:spcBef>
              <a:spcAft>
                <a:spcPct val="0"/>
              </a:spcAft>
              <a:defRPr sz="4000" b="1">
                <a:solidFill>
                  <a:schemeClr val="accent2"/>
                </a:solidFill>
                <a:latin typeface="Arial" charset="0"/>
                <a:ea typeface="ＭＳ Ｐゴシック" charset="0"/>
              </a:defRPr>
            </a:lvl4pPr>
            <a:lvl5pPr algn="ctr" rtl="0" eaLnBrk="0" fontAlgn="base" hangingPunct="0">
              <a:spcBef>
                <a:spcPct val="0"/>
              </a:spcBef>
              <a:spcAft>
                <a:spcPct val="0"/>
              </a:spcAft>
              <a:defRPr sz="4000" b="1">
                <a:solidFill>
                  <a:schemeClr val="accent2"/>
                </a:solidFill>
                <a:latin typeface="Arial" charset="0"/>
                <a:ea typeface="ＭＳ Ｐゴシック" charset="0"/>
              </a:defRPr>
            </a:lvl5pPr>
            <a:lvl6pPr marL="457200" algn="ctr" rtl="0" fontAlgn="base">
              <a:spcBef>
                <a:spcPct val="0"/>
              </a:spcBef>
              <a:spcAft>
                <a:spcPct val="0"/>
              </a:spcAft>
              <a:defRPr sz="4000" b="1">
                <a:solidFill>
                  <a:schemeClr val="accent2"/>
                </a:solidFill>
                <a:latin typeface="Arial" charset="0"/>
              </a:defRPr>
            </a:lvl6pPr>
            <a:lvl7pPr marL="914400" algn="ctr" rtl="0" fontAlgn="base">
              <a:spcBef>
                <a:spcPct val="0"/>
              </a:spcBef>
              <a:spcAft>
                <a:spcPct val="0"/>
              </a:spcAft>
              <a:defRPr sz="4000" b="1">
                <a:solidFill>
                  <a:schemeClr val="accent2"/>
                </a:solidFill>
                <a:latin typeface="Arial" charset="0"/>
              </a:defRPr>
            </a:lvl7pPr>
            <a:lvl8pPr marL="1371600" algn="ctr" rtl="0" fontAlgn="base">
              <a:spcBef>
                <a:spcPct val="0"/>
              </a:spcBef>
              <a:spcAft>
                <a:spcPct val="0"/>
              </a:spcAft>
              <a:defRPr sz="4000" b="1">
                <a:solidFill>
                  <a:schemeClr val="accent2"/>
                </a:solidFill>
                <a:latin typeface="Arial" charset="0"/>
              </a:defRPr>
            </a:lvl8pPr>
            <a:lvl9pPr marL="1828800" algn="ctr" rtl="0" fontAlgn="base">
              <a:spcBef>
                <a:spcPct val="0"/>
              </a:spcBef>
              <a:spcAft>
                <a:spcPct val="0"/>
              </a:spcAft>
              <a:defRPr sz="4000" b="1">
                <a:solidFill>
                  <a:schemeClr val="accent2"/>
                </a:solidFill>
                <a:latin typeface="Arial" charset="0"/>
              </a:defRPr>
            </a:lvl9pPr>
          </a:lstStyle>
          <a:p>
            <a:pPr algn="ctr"/>
            <a:r>
              <a:rPr lang="en-US" kern="0">
                <a:ea typeface="ＭＳ Ｐゴシック"/>
                <a:cs typeface="Arial"/>
              </a:rPr>
              <a:t>Thank you!</a:t>
            </a:r>
            <a:endParaRPr lang="en-US" kern="0">
              <a:cs typeface="Arial"/>
            </a:endParaRPr>
          </a:p>
        </p:txBody>
      </p:sp>
    </p:spTree>
    <p:extLst>
      <p:ext uri="{BB962C8B-B14F-4D97-AF65-F5344CB8AC3E}">
        <p14:creationId xmlns:p14="http://schemas.microsoft.com/office/powerpoint/2010/main" val="426057790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0E9296-7FD2-336D-44D7-5508A55D3E31}"/>
              </a:ext>
            </a:extLst>
          </p:cNvPr>
          <p:cNvSpPr>
            <a:spLocks noGrp="1"/>
          </p:cNvSpPr>
          <p:nvPr>
            <p:ph type="title"/>
          </p:nvPr>
        </p:nvSpPr>
        <p:spPr/>
        <p:txBody>
          <a:bodyPr/>
          <a:lstStyle/>
          <a:p>
            <a:r>
              <a:rPr lang="en-US"/>
              <a:t>Occupational Heat Exposure</a:t>
            </a:r>
          </a:p>
        </p:txBody>
      </p:sp>
      <p:sp>
        <p:nvSpPr>
          <p:cNvPr id="3" name="Content Placeholder 2">
            <a:extLst>
              <a:ext uri="{FF2B5EF4-FFF2-40B4-BE49-F238E27FC236}">
                <a16:creationId xmlns:a16="http://schemas.microsoft.com/office/drawing/2014/main" id="{84D2FF0D-17DC-35E8-1890-3BD6CAA79DB9}"/>
              </a:ext>
            </a:extLst>
          </p:cNvPr>
          <p:cNvSpPr>
            <a:spLocks noGrp="1"/>
          </p:cNvSpPr>
          <p:nvPr>
            <p:ph idx="1"/>
          </p:nvPr>
        </p:nvSpPr>
        <p:spPr>
          <a:xfrm>
            <a:off x="609601" y="2362201"/>
            <a:ext cx="9533206" cy="3763963"/>
          </a:xfrm>
        </p:spPr>
        <p:txBody>
          <a:bodyPr/>
          <a:lstStyle/>
          <a:p>
            <a:pPr>
              <a:spcAft>
                <a:spcPts val="2400"/>
              </a:spcAft>
              <a:buFont typeface="Wingdings" panose="05000000000000000000" pitchFamily="2" charset="2"/>
              <a:buChar char="§"/>
            </a:pPr>
            <a:r>
              <a:rPr lang="en-US" sz="2200" dirty="0"/>
              <a:t>Heat is the leading cause of death among all weather-related phenomena in the U.S.</a:t>
            </a:r>
          </a:p>
          <a:p>
            <a:pPr>
              <a:spcAft>
                <a:spcPts val="2400"/>
              </a:spcAft>
              <a:buFont typeface="Wingdings" panose="05000000000000000000" pitchFamily="2" charset="2"/>
              <a:buChar char="§"/>
            </a:pPr>
            <a:r>
              <a:rPr lang="en-US" sz="2200" dirty="0"/>
              <a:t>Excessive heat can cause heat stroke and even death if not treated properly</a:t>
            </a:r>
          </a:p>
          <a:p>
            <a:pPr>
              <a:buFont typeface="Wingdings" panose="05000000000000000000" pitchFamily="2" charset="2"/>
              <a:buChar char="§"/>
            </a:pPr>
            <a:r>
              <a:rPr lang="en-US" sz="2200" dirty="0"/>
              <a:t>Workers in both outdoor and indoor work settings are at risk</a:t>
            </a:r>
          </a:p>
          <a:p>
            <a:endParaRPr lang="en-US" dirty="0"/>
          </a:p>
        </p:txBody>
      </p:sp>
    </p:spTree>
    <p:extLst>
      <p:ext uri="{BB962C8B-B14F-4D97-AF65-F5344CB8AC3E}">
        <p14:creationId xmlns:p14="http://schemas.microsoft.com/office/powerpoint/2010/main" val="18210365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8D778EC-08C2-1082-D00A-612679CAD8A6}"/>
              </a:ext>
            </a:extLst>
          </p:cNvPr>
          <p:cNvSpPr>
            <a:spLocks noGrp="1"/>
          </p:cNvSpPr>
          <p:nvPr>
            <p:ph type="title"/>
          </p:nvPr>
        </p:nvSpPr>
        <p:spPr/>
        <p:txBody>
          <a:bodyPr/>
          <a:lstStyle/>
          <a:p>
            <a:r>
              <a:rPr lang="en-US"/>
              <a:t>Occupational Heat Injuries, Illnesses, &amp; Fatalities</a:t>
            </a:r>
          </a:p>
        </p:txBody>
      </p:sp>
      <p:sp>
        <p:nvSpPr>
          <p:cNvPr id="3" name="Content Placeholder 2">
            <a:extLst>
              <a:ext uri="{FF2B5EF4-FFF2-40B4-BE49-F238E27FC236}">
                <a16:creationId xmlns:a16="http://schemas.microsoft.com/office/drawing/2014/main" id="{817B011B-2765-C7CC-1168-416168FBD48F}"/>
              </a:ext>
            </a:extLst>
          </p:cNvPr>
          <p:cNvSpPr>
            <a:spLocks noGrp="1"/>
          </p:cNvSpPr>
          <p:nvPr>
            <p:ph idx="1"/>
          </p:nvPr>
        </p:nvSpPr>
        <p:spPr>
          <a:xfrm>
            <a:off x="609600" y="2179637"/>
            <a:ext cx="10972800" cy="3763963"/>
          </a:xfrm>
        </p:spPr>
        <p:txBody>
          <a:bodyPr/>
          <a:lstStyle/>
          <a:p>
            <a:pPr>
              <a:buFont typeface="Wingdings" panose="05000000000000000000" pitchFamily="2" charset="2"/>
              <a:buChar char="§"/>
            </a:pPr>
            <a:r>
              <a:rPr lang="en-US" sz="2200" dirty="0"/>
              <a:t>According to the Bureau of Labor Statistics (BLS):</a:t>
            </a:r>
          </a:p>
          <a:p>
            <a:pPr marL="578358" lvl="1">
              <a:buFont typeface="Wingdings" panose="05000000000000000000" pitchFamily="2" charset="2"/>
              <a:buChar char="§"/>
            </a:pPr>
            <a:r>
              <a:rPr lang="en-US" sz="1800" dirty="0"/>
              <a:t>Exposure to environmental heat resulted in 999 fatalities of U.S. workers from 1992-2021, an average of 33 fatalities per year in that time period</a:t>
            </a:r>
          </a:p>
          <a:p>
            <a:pPr marL="578358" lvl="1">
              <a:spcAft>
                <a:spcPts val="1200"/>
              </a:spcAft>
              <a:buFont typeface="Wingdings" panose="05000000000000000000" pitchFamily="2" charset="2"/>
              <a:buChar char="§"/>
            </a:pPr>
            <a:r>
              <a:rPr lang="en-US" sz="1800" dirty="0"/>
              <a:t>There have been 33,890 estimated work-related heat injuries and illnesses involving days away from work from 2011-2020, an average of 3,389 per year in that time period</a:t>
            </a:r>
          </a:p>
          <a:p>
            <a:pPr>
              <a:buFont typeface="Wingdings" panose="05000000000000000000" pitchFamily="2" charset="2"/>
              <a:buChar char="§"/>
            </a:pPr>
            <a:r>
              <a:rPr lang="en-US" sz="2200" dirty="0"/>
              <a:t>Statistics for occupational heat-related illnesses, injuries, and fatalities are likely vast underestimates for several reasons, including:</a:t>
            </a:r>
          </a:p>
          <a:p>
            <a:pPr marL="578358" lvl="1">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rPr>
              <a:t>The varying nature of heat-related symptoms, including their impact on decision-making abilities</a:t>
            </a:r>
          </a:p>
          <a:p>
            <a:pPr marL="578358" lvl="1">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rPr>
              <a:t>The definition of heat-related illnesses often varies by jurisdiction, leading to inconsistent reporting by medical professionals</a:t>
            </a:r>
          </a:p>
          <a:p>
            <a:pPr marL="578358" lvl="1">
              <a:buFont typeface="Wingdings" panose="05000000000000000000" pitchFamily="2" charset="2"/>
              <a:buChar char="§"/>
            </a:pPr>
            <a:r>
              <a:rPr lang="en-US" sz="1800" dirty="0">
                <a:effectLst/>
                <a:latin typeface="Calibri" panose="020F0502020204030204" pitchFamily="34" charset="0"/>
                <a:ea typeface="Calibri" panose="020F0502020204030204" pitchFamily="34" charset="0"/>
              </a:rPr>
              <a:t>Datasets heavily rely on self-reported outcomes from employers and employees</a:t>
            </a:r>
          </a:p>
        </p:txBody>
      </p:sp>
    </p:spTree>
    <p:extLst>
      <p:ext uri="{BB962C8B-B14F-4D97-AF65-F5344CB8AC3E}">
        <p14:creationId xmlns:p14="http://schemas.microsoft.com/office/powerpoint/2010/main" val="3624561532"/>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C068E-411D-49DC-AA61-055DE3462EA1}"/>
              </a:ext>
            </a:extLst>
          </p:cNvPr>
          <p:cNvSpPr>
            <a:spLocks noGrp="1"/>
          </p:cNvSpPr>
          <p:nvPr>
            <p:ph type="title"/>
          </p:nvPr>
        </p:nvSpPr>
        <p:spPr/>
        <p:txBody>
          <a:bodyPr/>
          <a:lstStyle/>
          <a:p>
            <a:r>
              <a:rPr lang="en-US" dirty="0"/>
              <a:t>Heat Rulemaking Background</a:t>
            </a:r>
          </a:p>
        </p:txBody>
      </p:sp>
      <p:sp>
        <p:nvSpPr>
          <p:cNvPr id="3" name="Content Placeholder 2">
            <a:extLst>
              <a:ext uri="{FF2B5EF4-FFF2-40B4-BE49-F238E27FC236}">
                <a16:creationId xmlns:a16="http://schemas.microsoft.com/office/drawing/2014/main" id="{BF6BB424-AD17-401B-A98F-B7165D196CB0}"/>
              </a:ext>
            </a:extLst>
          </p:cNvPr>
          <p:cNvSpPr>
            <a:spLocks noGrp="1"/>
          </p:cNvSpPr>
          <p:nvPr>
            <p:ph idx="1"/>
          </p:nvPr>
        </p:nvSpPr>
        <p:spPr>
          <a:xfrm>
            <a:off x="609601" y="2362201"/>
            <a:ext cx="10174940" cy="3763963"/>
          </a:xfrm>
        </p:spPr>
        <p:txBody>
          <a:bodyPr lIns="91440" tIns="45720" rIns="91440" bIns="45720" anchor="t"/>
          <a:lstStyle/>
          <a:p>
            <a:pPr>
              <a:spcAft>
                <a:spcPts val="1200"/>
              </a:spcAft>
            </a:pPr>
            <a:r>
              <a:rPr lang="en-US" sz="2200" dirty="0">
                <a:ea typeface="ＭＳ Ｐゴシック"/>
              </a:rPr>
              <a:t>On October 27</a:t>
            </a:r>
            <a:r>
              <a:rPr lang="en-US" sz="2200" baseline="30000" dirty="0">
                <a:ea typeface="ＭＳ Ｐゴシック"/>
              </a:rPr>
              <a:t>th</a:t>
            </a:r>
            <a:r>
              <a:rPr lang="en-US" sz="2200" dirty="0">
                <a:ea typeface="ＭＳ Ｐゴシック"/>
              </a:rPr>
              <a:t>, 2021, OSHA published an Advance Notice of Proposed Rulemaking (ANPRM) for Heat Injury and Illness Prevention in Outdoor and Indoor Work Settings </a:t>
            </a:r>
          </a:p>
          <a:p>
            <a:pPr>
              <a:spcAft>
                <a:spcPts val="1200"/>
              </a:spcAft>
            </a:pPr>
            <a:r>
              <a:rPr lang="en-US" sz="2200" dirty="0">
                <a:ea typeface="ＭＳ Ｐゴシック"/>
              </a:rPr>
              <a:t>The ANPRM announced that OSHA is initiating the rulemaking process to consider a heat-specific workplace standard</a:t>
            </a:r>
          </a:p>
          <a:p>
            <a:pPr>
              <a:spcAft>
                <a:spcPts val="1200"/>
              </a:spcAft>
            </a:pPr>
            <a:r>
              <a:rPr lang="en-US" sz="2200" b="0" i="0" dirty="0">
                <a:effectLst/>
              </a:rPr>
              <a:t>A standard specific to heat-related injury and illness prevention would more clearly set forth employer obligations and the measures necessary to effectively protect employees from hazardous heat</a:t>
            </a:r>
            <a:endParaRPr lang="en-US" sz="2200" dirty="0">
              <a:ea typeface="ＭＳ Ｐゴシック"/>
            </a:endParaRPr>
          </a:p>
          <a:p>
            <a:r>
              <a:rPr lang="en-US" sz="2200" dirty="0">
                <a:ea typeface="ＭＳ Ｐゴシック"/>
              </a:rPr>
              <a:t>OSHA received 965 unique comments, available for viewing at </a:t>
            </a:r>
            <a:r>
              <a:rPr lang="en-US" sz="2200" dirty="0">
                <a:ea typeface="ＭＳ Ｐゴシック"/>
                <a:hlinkClick r:id="rId3"/>
              </a:rPr>
              <a:t>www.regulations.gov</a:t>
            </a:r>
            <a:r>
              <a:rPr lang="en-US" sz="2200" dirty="0">
                <a:ea typeface="ＭＳ Ｐゴシック"/>
              </a:rPr>
              <a:t> (Docket No. </a:t>
            </a:r>
            <a:r>
              <a:rPr lang="en-US" sz="2200" dirty="0">
                <a:ea typeface="ＭＳ Ｐゴシック"/>
                <a:hlinkClick r:id="rId4"/>
              </a:rPr>
              <a:t>OSHA-2021-0009</a:t>
            </a:r>
            <a:r>
              <a:rPr lang="en-US" sz="2200" dirty="0">
                <a:ea typeface="ＭＳ Ｐゴシック"/>
              </a:rPr>
              <a:t>)</a:t>
            </a:r>
            <a:endParaRPr lang="en-US" sz="2200" dirty="0">
              <a:solidFill>
                <a:srgbClr val="000000"/>
              </a:solidFill>
              <a:effectLst/>
              <a:ea typeface="Calibri" panose="020F0502020204030204" pitchFamily="34" charset="0"/>
            </a:endParaRPr>
          </a:p>
          <a:p>
            <a:pPr marL="457200" lvl="1" indent="0">
              <a:buNone/>
            </a:pPr>
            <a:endParaRPr lang="en-US" dirty="0"/>
          </a:p>
          <a:p>
            <a:endParaRPr lang="en-US" dirty="0"/>
          </a:p>
        </p:txBody>
      </p:sp>
      <p:sp>
        <p:nvSpPr>
          <p:cNvPr id="4" name="Slide Number Placeholder 3">
            <a:extLst>
              <a:ext uri="{FF2B5EF4-FFF2-40B4-BE49-F238E27FC236}">
                <a16:creationId xmlns:a16="http://schemas.microsoft.com/office/drawing/2014/main" id="{FC778B4A-74BF-40F2-B92B-587F6AA8686B}"/>
              </a:ext>
            </a:extLst>
          </p:cNvPr>
          <p:cNvSpPr>
            <a:spLocks noGrp="1"/>
          </p:cNvSpPr>
          <p:nvPr>
            <p:ph type="sldNum" sz="quarter" idx="4"/>
          </p:nvPr>
        </p:nvSpPr>
        <p:spPr>
          <a:xfrm>
            <a:off x="9372600" y="6492875"/>
            <a:ext cx="2743200" cy="365125"/>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1400" b="1" kern="1200">
                <a:solidFill>
                  <a:schemeClr val="tx1">
                    <a:tint val="75000"/>
                  </a:schemeClr>
                </a:solidFill>
                <a:latin typeface="Arial" charset="0"/>
                <a:ea typeface="ＭＳ Ｐゴシック" charset="0"/>
                <a:cs typeface="+mn-cs"/>
              </a:defRPr>
            </a:lvl1pPr>
            <a:lvl2pPr marL="457200" algn="l" rtl="0" eaLnBrk="0" fontAlgn="base" hangingPunct="0">
              <a:spcBef>
                <a:spcPct val="0"/>
              </a:spcBef>
              <a:spcAft>
                <a:spcPct val="0"/>
              </a:spcAft>
              <a:defRPr kern="1200">
                <a:solidFill>
                  <a:schemeClr val="tx1"/>
                </a:solidFill>
                <a:latin typeface="Arial" charset="0"/>
                <a:ea typeface="ＭＳ Ｐゴシック" charset="0"/>
                <a:cs typeface="+mn-cs"/>
              </a:defRPr>
            </a:lvl2pPr>
            <a:lvl3pPr marL="914400" algn="l" rtl="0" eaLnBrk="0" fontAlgn="base" hangingPunct="0">
              <a:spcBef>
                <a:spcPct val="0"/>
              </a:spcBef>
              <a:spcAft>
                <a:spcPct val="0"/>
              </a:spcAft>
              <a:defRPr kern="1200">
                <a:solidFill>
                  <a:schemeClr val="tx1"/>
                </a:solidFill>
                <a:latin typeface="Arial" charset="0"/>
                <a:ea typeface="ＭＳ Ｐゴシック" charset="0"/>
                <a:cs typeface="+mn-cs"/>
              </a:defRPr>
            </a:lvl3pPr>
            <a:lvl4pPr marL="1371600" algn="l" rtl="0" eaLnBrk="0" fontAlgn="base" hangingPunct="0">
              <a:spcBef>
                <a:spcPct val="0"/>
              </a:spcBef>
              <a:spcAft>
                <a:spcPct val="0"/>
              </a:spcAft>
              <a:defRPr kern="1200">
                <a:solidFill>
                  <a:schemeClr val="tx1"/>
                </a:solidFill>
                <a:latin typeface="Arial" charset="0"/>
                <a:ea typeface="ＭＳ Ｐゴシック" charset="0"/>
                <a:cs typeface="+mn-cs"/>
              </a:defRPr>
            </a:lvl4pPr>
            <a:lvl5pPr marL="1828800" algn="l" rtl="0" eaLnBrk="0" fontAlgn="base" hangingPunct="0">
              <a:spcBef>
                <a:spcPct val="0"/>
              </a:spcBef>
              <a:spcAft>
                <a:spcPct val="0"/>
              </a:spcAft>
              <a:defRPr kern="1200">
                <a:solidFill>
                  <a:schemeClr val="tx1"/>
                </a:solidFill>
                <a:latin typeface="Arial" charset="0"/>
                <a:ea typeface="ＭＳ Ｐゴシック" charset="0"/>
                <a:cs typeface="+mn-cs"/>
              </a:defRPr>
            </a:lvl5pPr>
            <a:lvl6pPr marL="2286000" algn="l" defTabSz="457200" rtl="0" eaLnBrk="1" latinLnBrk="0" hangingPunct="1">
              <a:defRPr kern="1200">
                <a:solidFill>
                  <a:schemeClr val="tx1"/>
                </a:solidFill>
                <a:latin typeface="Arial" charset="0"/>
                <a:ea typeface="ＭＳ Ｐゴシック" charset="0"/>
                <a:cs typeface="+mn-cs"/>
              </a:defRPr>
            </a:lvl6pPr>
            <a:lvl7pPr marL="2743200" algn="l" defTabSz="457200" rtl="0" eaLnBrk="1" latinLnBrk="0" hangingPunct="1">
              <a:defRPr kern="1200">
                <a:solidFill>
                  <a:schemeClr val="tx1"/>
                </a:solidFill>
                <a:latin typeface="Arial" charset="0"/>
                <a:ea typeface="ＭＳ Ｐゴシック" charset="0"/>
                <a:cs typeface="+mn-cs"/>
              </a:defRPr>
            </a:lvl7pPr>
            <a:lvl8pPr marL="3200400" algn="l" defTabSz="457200" rtl="0" eaLnBrk="1" latinLnBrk="0" hangingPunct="1">
              <a:defRPr kern="1200">
                <a:solidFill>
                  <a:schemeClr val="tx1"/>
                </a:solidFill>
                <a:latin typeface="Arial" charset="0"/>
                <a:ea typeface="ＭＳ Ｐゴシック" charset="0"/>
                <a:cs typeface="+mn-cs"/>
              </a:defRPr>
            </a:lvl8pPr>
            <a:lvl9pPr marL="3657600" algn="l" defTabSz="457200" rtl="0" eaLnBrk="1" latinLnBrk="0" hangingPunct="1">
              <a:defRPr kern="1200">
                <a:solidFill>
                  <a:schemeClr val="tx1"/>
                </a:solidFill>
                <a:latin typeface="Arial" charset="0"/>
                <a:ea typeface="ＭＳ Ｐゴシック" charset="0"/>
                <a:cs typeface="+mn-cs"/>
              </a:defRPr>
            </a:lvl9pPr>
          </a:lstStyle>
          <a:p>
            <a:fld id="{8CA0E670-1B37-4F06-9928-7907582DC86D}" type="slidenum">
              <a:rPr lang="en-US" smtClean="0"/>
              <a:pPr/>
              <a:t>4</a:t>
            </a:fld>
            <a:endParaRPr lang="en-US"/>
          </a:p>
        </p:txBody>
      </p:sp>
    </p:spTree>
    <p:extLst>
      <p:ext uri="{BB962C8B-B14F-4D97-AF65-F5344CB8AC3E}">
        <p14:creationId xmlns:p14="http://schemas.microsoft.com/office/powerpoint/2010/main" val="30107909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3C068E-411D-49DC-AA61-055DE3462EA1}"/>
              </a:ext>
            </a:extLst>
          </p:cNvPr>
          <p:cNvSpPr>
            <a:spLocks noGrp="1"/>
          </p:cNvSpPr>
          <p:nvPr>
            <p:ph type="title"/>
          </p:nvPr>
        </p:nvSpPr>
        <p:spPr/>
        <p:txBody>
          <a:bodyPr/>
          <a:lstStyle/>
          <a:p>
            <a:r>
              <a:rPr lang="en-US" dirty="0"/>
              <a:t>Heat Rulemaking Background</a:t>
            </a:r>
          </a:p>
        </p:txBody>
      </p:sp>
      <p:sp>
        <p:nvSpPr>
          <p:cNvPr id="3" name="Content Placeholder 2">
            <a:extLst>
              <a:ext uri="{FF2B5EF4-FFF2-40B4-BE49-F238E27FC236}">
                <a16:creationId xmlns:a16="http://schemas.microsoft.com/office/drawing/2014/main" id="{BF6BB424-AD17-401B-A98F-B7165D196CB0}"/>
              </a:ext>
            </a:extLst>
          </p:cNvPr>
          <p:cNvSpPr>
            <a:spLocks noGrp="1"/>
          </p:cNvSpPr>
          <p:nvPr>
            <p:ph idx="1"/>
          </p:nvPr>
        </p:nvSpPr>
        <p:spPr>
          <a:xfrm>
            <a:off x="609600" y="2362201"/>
            <a:ext cx="10297885" cy="3763963"/>
          </a:xfrm>
        </p:spPr>
        <p:txBody>
          <a:bodyPr lIns="91440" tIns="45720" rIns="91440" bIns="45720" anchor="t"/>
          <a:lstStyle/>
          <a:p>
            <a:pPr>
              <a:spcAft>
                <a:spcPts val="1200"/>
              </a:spcAft>
            </a:pPr>
            <a:r>
              <a:rPr lang="en-US" sz="2200" kern="0" dirty="0">
                <a:effectLst/>
                <a:latin typeface="Calibri" panose="020F0502020204030204" pitchFamily="34" charset="0"/>
                <a:ea typeface="Calibri" panose="020F0502020204030204" pitchFamily="34" charset="0"/>
              </a:rPr>
              <a:t>On May 3, 2022, OSHA held a virtual public stakeholder meeting on the Agency’s Initiatives to Protect Workers from Heat-Related Hazards </a:t>
            </a:r>
          </a:p>
          <a:p>
            <a:r>
              <a:rPr lang="en-US" sz="2200" dirty="0">
                <a:ea typeface="ＭＳ Ｐゴシック"/>
              </a:rPr>
              <a:t>OSHA established a Heat Injury and Illness Prevention Work Group of the National Advisory Committee on Occupational Safety and Health (NACOSH) to help NACOSH provide recommendations on guidance materials and potential elements of a heat injury and illness prevention standard</a:t>
            </a:r>
          </a:p>
          <a:p>
            <a:pPr lvl="1">
              <a:buFont typeface="Wingdings" panose="05000000000000000000" pitchFamily="2" charset="2"/>
              <a:buChar char="§"/>
            </a:pPr>
            <a:r>
              <a:rPr lang="en-US" sz="1800" kern="0" dirty="0">
                <a:effectLst/>
                <a:latin typeface="+mn-lt"/>
                <a:ea typeface="Calibri" panose="020F0502020204030204" pitchFamily="34" charset="0"/>
                <a:cs typeface="Times New Roman" panose="02020603050405020304" pitchFamily="18" charset="0"/>
              </a:rPr>
              <a:t>On May 31, 2023, the Work Group presented its recommendations on potential elements of a proposed heat injury and illness prevention standard for consideration by the full NACOSH committee.  After deliberations, NACOSH submitted its recommendations to OSHA. </a:t>
            </a:r>
          </a:p>
          <a:p>
            <a:pPr lvl="1">
              <a:buFont typeface="Wingdings" panose="05000000000000000000" pitchFamily="2" charset="2"/>
              <a:buChar char="§"/>
            </a:pPr>
            <a:r>
              <a:rPr lang="en-US" sz="1800" dirty="0">
                <a:latin typeface="+mn-lt"/>
                <a:ea typeface="Calibri" panose="020F0502020204030204" pitchFamily="34" charset="0"/>
                <a:cs typeface="Times New Roman" panose="02020603050405020304" pitchFamily="18" charset="0"/>
              </a:rPr>
              <a:t>Recommendations are available at </a:t>
            </a:r>
            <a:r>
              <a:rPr lang="en-US" sz="1800" dirty="0">
                <a:latin typeface="+mn-lt"/>
                <a:ea typeface="Calibri" panose="020F0502020204030204" pitchFamily="34" charset="0"/>
                <a:cs typeface="Times New Roman" panose="02020603050405020304" pitchFamily="18" charset="0"/>
                <a:hlinkClick r:id="rId3"/>
              </a:rPr>
              <a:t>www.regulations.gov</a:t>
            </a:r>
            <a:r>
              <a:rPr lang="en-US" sz="1800" dirty="0">
                <a:latin typeface="+mn-lt"/>
                <a:ea typeface="Calibri" panose="020F0502020204030204" pitchFamily="34" charset="0"/>
                <a:cs typeface="Times New Roman" panose="02020603050405020304" pitchFamily="18" charset="0"/>
              </a:rPr>
              <a:t> (Document No. </a:t>
            </a:r>
            <a:r>
              <a:rPr lang="en-US" sz="1800" dirty="0">
                <a:latin typeface="+mn-lt"/>
                <a:ea typeface="Calibri" panose="020F0502020204030204" pitchFamily="34" charset="0"/>
                <a:cs typeface="Times New Roman" panose="02020603050405020304" pitchFamily="18" charset="0"/>
                <a:hlinkClick r:id="rId4"/>
              </a:rPr>
              <a:t>OSHA-2023-0003-0012</a:t>
            </a:r>
            <a:r>
              <a:rPr lang="en-US" sz="1800" dirty="0">
                <a:latin typeface="+mn-lt"/>
                <a:ea typeface="Calibri" panose="020F0502020204030204" pitchFamily="34" charset="0"/>
                <a:cs typeface="Times New Roman" panose="02020603050405020304" pitchFamily="18" charset="0"/>
              </a:rPr>
              <a:t>)</a:t>
            </a:r>
            <a:endParaRPr lang="en-US" sz="1800" kern="0" dirty="0">
              <a:effectLst/>
              <a:latin typeface="+mn-lt"/>
              <a:ea typeface="Calibri" panose="020F0502020204030204" pitchFamily="34" charset="0"/>
            </a:endParaRPr>
          </a:p>
          <a:p>
            <a:pPr lvl="1"/>
            <a:endParaRPr lang="en-US" sz="1800" dirty="0">
              <a:ea typeface="ＭＳ Ｐゴシック"/>
            </a:endParaRPr>
          </a:p>
          <a:p>
            <a:endParaRPr lang="en-US" dirty="0">
              <a:solidFill>
                <a:srgbClr val="000000"/>
              </a:solidFill>
              <a:effectLst/>
              <a:ea typeface="Calibri" panose="020F0502020204030204" pitchFamily="34" charset="0"/>
            </a:endParaRPr>
          </a:p>
          <a:p>
            <a:pPr marL="457200" lvl="1" indent="0">
              <a:buNone/>
            </a:pPr>
            <a:endParaRPr lang="en-US" dirty="0"/>
          </a:p>
          <a:p>
            <a:endParaRPr lang="en-US" dirty="0"/>
          </a:p>
        </p:txBody>
      </p:sp>
      <p:sp>
        <p:nvSpPr>
          <p:cNvPr id="4" name="Slide Number Placeholder 3">
            <a:extLst>
              <a:ext uri="{FF2B5EF4-FFF2-40B4-BE49-F238E27FC236}">
                <a16:creationId xmlns:a16="http://schemas.microsoft.com/office/drawing/2014/main" id="{FC778B4A-74BF-40F2-B92B-587F6AA8686B}"/>
              </a:ext>
            </a:extLst>
          </p:cNvPr>
          <p:cNvSpPr>
            <a:spLocks noGrp="1"/>
          </p:cNvSpPr>
          <p:nvPr>
            <p:ph type="sldNum" sz="quarter" idx="4"/>
          </p:nvPr>
        </p:nvSpPr>
        <p:spPr>
          <a:xfrm>
            <a:off x="9372600" y="6492875"/>
            <a:ext cx="2743200" cy="365125"/>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1400" b="1" kern="1200">
                <a:solidFill>
                  <a:schemeClr val="tx1">
                    <a:tint val="75000"/>
                  </a:schemeClr>
                </a:solidFill>
                <a:latin typeface="Arial" charset="0"/>
                <a:ea typeface="ＭＳ Ｐゴシック" charset="0"/>
                <a:cs typeface="+mn-cs"/>
              </a:defRPr>
            </a:lvl1pPr>
            <a:lvl2pPr marL="457200" algn="l" rtl="0" eaLnBrk="0" fontAlgn="base" hangingPunct="0">
              <a:spcBef>
                <a:spcPct val="0"/>
              </a:spcBef>
              <a:spcAft>
                <a:spcPct val="0"/>
              </a:spcAft>
              <a:defRPr kern="1200">
                <a:solidFill>
                  <a:schemeClr val="tx1"/>
                </a:solidFill>
                <a:latin typeface="Arial" charset="0"/>
                <a:ea typeface="ＭＳ Ｐゴシック" charset="0"/>
                <a:cs typeface="+mn-cs"/>
              </a:defRPr>
            </a:lvl2pPr>
            <a:lvl3pPr marL="914400" algn="l" rtl="0" eaLnBrk="0" fontAlgn="base" hangingPunct="0">
              <a:spcBef>
                <a:spcPct val="0"/>
              </a:spcBef>
              <a:spcAft>
                <a:spcPct val="0"/>
              </a:spcAft>
              <a:defRPr kern="1200">
                <a:solidFill>
                  <a:schemeClr val="tx1"/>
                </a:solidFill>
                <a:latin typeface="Arial" charset="0"/>
                <a:ea typeface="ＭＳ Ｐゴシック" charset="0"/>
                <a:cs typeface="+mn-cs"/>
              </a:defRPr>
            </a:lvl3pPr>
            <a:lvl4pPr marL="1371600" algn="l" rtl="0" eaLnBrk="0" fontAlgn="base" hangingPunct="0">
              <a:spcBef>
                <a:spcPct val="0"/>
              </a:spcBef>
              <a:spcAft>
                <a:spcPct val="0"/>
              </a:spcAft>
              <a:defRPr kern="1200">
                <a:solidFill>
                  <a:schemeClr val="tx1"/>
                </a:solidFill>
                <a:latin typeface="Arial" charset="0"/>
                <a:ea typeface="ＭＳ Ｐゴシック" charset="0"/>
                <a:cs typeface="+mn-cs"/>
              </a:defRPr>
            </a:lvl4pPr>
            <a:lvl5pPr marL="1828800" algn="l" rtl="0" eaLnBrk="0" fontAlgn="base" hangingPunct="0">
              <a:spcBef>
                <a:spcPct val="0"/>
              </a:spcBef>
              <a:spcAft>
                <a:spcPct val="0"/>
              </a:spcAft>
              <a:defRPr kern="1200">
                <a:solidFill>
                  <a:schemeClr val="tx1"/>
                </a:solidFill>
                <a:latin typeface="Arial" charset="0"/>
                <a:ea typeface="ＭＳ Ｐゴシック" charset="0"/>
                <a:cs typeface="+mn-cs"/>
              </a:defRPr>
            </a:lvl5pPr>
            <a:lvl6pPr marL="2286000" algn="l" defTabSz="457200" rtl="0" eaLnBrk="1" latinLnBrk="0" hangingPunct="1">
              <a:defRPr kern="1200">
                <a:solidFill>
                  <a:schemeClr val="tx1"/>
                </a:solidFill>
                <a:latin typeface="Arial" charset="0"/>
                <a:ea typeface="ＭＳ Ｐゴシック" charset="0"/>
                <a:cs typeface="+mn-cs"/>
              </a:defRPr>
            </a:lvl6pPr>
            <a:lvl7pPr marL="2743200" algn="l" defTabSz="457200" rtl="0" eaLnBrk="1" latinLnBrk="0" hangingPunct="1">
              <a:defRPr kern="1200">
                <a:solidFill>
                  <a:schemeClr val="tx1"/>
                </a:solidFill>
                <a:latin typeface="Arial" charset="0"/>
                <a:ea typeface="ＭＳ Ｐゴシック" charset="0"/>
                <a:cs typeface="+mn-cs"/>
              </a:defRPr>
            </a:lvl7pPr>
            <a:lvl8pPr marL="3200400" algn="l" defTabSz="457200" rtl="0" eaLnBrk="1" latinLnBrk="0" hangingPunct="1">
              <a:defRPr kern="1200">
                <a:solidFill>
                  <a:schemeClr val="tx1"/>
                </a:solidFill>
                <a:latin typeface="Arial" charset="0"/>
                <a:ea typeface="ＭＳ Ｐゴシック" charset="0"/>
                <a:cs typeface="+mn-cs"/>
              </a:defRPr>
            </a:lvl8pPr>
            <a:lvl9pPr marL="3657600" algn="l" defTabSz="457200" rtl="0" eaLnBrk="1" latinLnBrk="0" hangingPunct="1">
              <a:defRPr kern="1200">
                <a:solidFill>
                  <a:schemeClr val="tx1"/>
                </a:solidFill>
                <a:latin typeface="Arial" charset="0"/>
                <a:ea typeface="ＭＳ Ｐゴシック" charset="0"/>
                <a:cs typeface="+mn-cs"/>
              </a:defRPr>
            </a:lvl9pPr>
          </a:lstStyle>
          <a:p>
            <a:fld id="{8CA0E670-1B37-4F06-9928-7907582DC86D}" type="slidenum">
              <a:rPr lang="en-US" smtClean="0"/>
              <a:pPr/>
              <a:t>5</a:t>
            </a:fld>
            <a:endParaRPr lang="en-US"/>
          </a:p>
        </p:txBody>
      </p:sp>
    </p:spTree>
    <p:extLst>
      <p:ext uri="{BB962C8B-B14F-4D97-AF65-F5344CB8AC3E}">
        <p14:creationId xmlns:p14="http://schemas.microsoft.com/office/powerpoint/2010/main" val="382456231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z="4000" dirty="0">
                <a:ea typeface="ＭＳ Ｐゴシック"/>
                <a:cs typeface="Calibri Light"/>
              </a:rPr>
              <a:t>Heat Rulemaking Stages</a:t>
            </a:r>
            <a:endParaRPr lang="en-US" dirty="0"/>
          </a:p>
        </p:txBody>
      </p:sp>
      <p:sp>
        <p:nvSpPr>
          <p:cNvPr id="9" name="TextBox 2"/>
          <p:cNvSpPr txBox="1">
            <a:spLocks noChangeArrowheads="1"/>
          </p:cNvSpPr>
          <p:nvPr/>
        </p:nvSpPr>
        <p:spPr bwMode="auto">
          <a:xfrm>
            <a:off x="6773479" y="3167743"/>
            <a:ext cx="4944241" cy="380104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marL="342900" indent="-342900">
              <a:defRPr>
                <a:solidFill>
                  <a:schemeClr val="tx1"/>
                </a:solidFill>
                <a:latin typeface="Arial" panose="020B0604020202020204" pitchFamily="34" charset="0"/>
              </a:defRPr>
            </a:lvl1pPr>
            <a:lvl2pPr marL="742950" indent="-285750">
              <a:defRPr>
                <a:solidFill>
                  <a:schemeClr val="tx1"/>
                </a:solidFill>
                <a:latin typeface="Arial" panose="020B0604020202020204" pitchFamily="34" charset="0"/>
              </a:defRPr>
            </a:lvl2pPr>
            <a:lvl3pPr marL="1143000" indent="-228600">
              <a:defRPr>
                <a:solidFill>
                  <a:schemeClr val="tx1"/>
                </a:solidFill>
                <a:latin typeface="Arial" panose="020B0604020202020204" pitchFamily="34" charset="0"/>
              </a:defRPr>
            </a:lvl3pPr>
            <a:lvl4pPr marL="1600200" indent="-228600">
              <a:defRPr>
                <a:solidFill>
                  <a:schemeClr val="tx1"/>
                </a:solidFill>
                <a:latin typeface="Arial" panose="020B0604020202020204" pitchFamily="34" charset="0"/>
              </a:defRPr>
            </a:lvl4pPr>
            <a:lvl5pPr marL="2057400" indent="-228600">
              <a:defRPr>
                <a:solidFill>
                  <a:schemeClr val="tx1"/>
                </a:solidFill>
                <a:latin typeface="Arial" panose="020B0604020202020204" pitchFamily="34" charset="0"/>
              </a:defRPr>
            </a:lvl5pPr>
            <a:lvl6pPr marL="2514600" indent="-228600" eaLnBrk="0" fontAlgn="base" hangingPunct="0">
              <a:spcBef>
                <a:spcPct val="0"/>
              </a:spcBef>
              <a:spcAft>
                <a:spcPct val="0"/>
              </a:spcAft>
              <a:defRPr>
                <a:solidFill>
                  <a:schemeClr val="tx1"/>
                </a:solidFill>
                <a:latin typeface="Arial" panose="020B0604020202020204" pitchFamily="34" charset="0"/>
              </a:defRPr>
            </a:lvl6pPr>
            <a:lvl7pPr marL="2971800" indent="-228600" eaLnBrk="0" fontAlgn="base" hangingPunct="0">
              <a:spcBef>
                <a:spcPct val="0"/>
              </a:spcBef>
              <a:spcAft>
                <a:spcPct val="0"/>
              </a:spcAft>
              <a:defRPr>
                <a:solidFill>
                  <a:schemeClr val="tx1"/>
                </a:solidFill>
                <a:latin typeface="Arial" panose="020B0604020202020204" pitchFamily="34" charset="0"/>
              </a:defRPr>
            </a:lvl7pPr>
            <a:lvl8pPr marL="3429000" indent="-228600" eaLnBrk="0" fontAlgn="base" hangingPunct="0">
              <a:spcBef>
                <a:spcPct val="0"/>
              </a:spcBef>
              <a:spcAft>
                <a:spcPct val="0"/>
              </a:spcAft>
              <a:defRPr>
                <a:solidFill>
                  <a:schemeClr val="tx1"/>
                </a:solidFill>
                <a:latin typeface="Arial" panose="020B0604020202020204" pitchFamily="34" charset="0"/>
              </a:defRPr>
            </a:lvl8pPr>
            <a:lvl9pPr marL="3886200" indent="-228600" eaLnBrk="0" fontAlgn="base" hangingPunct="0">
              <a:spcBef>
                <a:spcPct val="0"/>
              </a:spcBef>
              <a:spcAft>
                <a:spcPct val="0"/>
              </a:spcAft>
              <a:defRPr>
                <a:solidFill>
                  <a:schemeClr val="tx1"/>
                </a:solidFill>
                <a:latin typeface="Arial" panose="020B0604020202020204" pitchFamily="34" charset="0"/>
              </a:defRPr>
            </a:lvl9pPr>
          </a:lstStyle>
          <a:p>
            <a:pPr eaLnBrk="1" hangingPunct="1">
              <a:spcAft>
                <a:spcPts val="2400"/>
              </a:spcAft>
              <a:buClr>
                <a:srgbClr val="0070C0"/>
              </a:buClr>
              <a:buSzPct val="110000"/>
              <a:buFont typeface="Wingdings" panose="05000000000000000000" pitchFamily="2" charset="2"/>
              <a:buChar char="§"/>
            </a:pPr>
            <a:r>
              <a:rPr lang="en-US" sz="2000" dirty="0">
                <a:effectLst/>
                <a:latin typeface="Calibri" panose="020F0502020204030204" pitchFamily="34" charset="0"/>
                <a:ea typeface="Calibri" panose="020F0502020204030204" pitchFamily="34" charset="0"/>
              </a:rPr>
              <a:t>The next step in the rulemaking process will be to convene a Small Business Advocacy Review (SBAR) Panel, in accordance with the requirements of the Small Business Regulatory Enforcement Fairness Act (SBREFA), to hear comments from small entity representatives on the impacts of a heat-specific standard</a:t>
            </a:r>
          </a:p>
          <a:p>
            <a:pPr marL="0" indent="0" eaLnBrk="1" hangingPunct="1">
              <a:spcAft>
                <a:spcPts val="1800"/>
              </a:spcAft>
              <a:buClr>
                <a:srgbClr val="0070C0"/>
              </a:buClr>
              <a:buSzPct val="110000"/>
            </a:pPr>
            <a:endParaRPr lang="en-US" sz="2400" dirty="0">
              <a:latin typeface="Calibri" panose="020F0502020204030204" pitchFamily="34" charset="0"/>
              <a:ea typeface="ＭＳ Ｐゴシック"/>
              <a:cs typeface="Calibri" panose="020F0502020204030204" pitchFamily="34" charset="0"/>
            </a:endParaRPr>
          </a:p>
          <a:p>
            <a:pPr eaLnBrk="1" hangingPunct="1">
              <a:spcAft>
                <a:spcPts val="1800"/>
              </a:spcAft>
              <a:buClr>
                <a:srgbClr val="0070C0"/>
              </a:buClr>
              <a:buSzPct val="110000"/>
              <a:buFont typeface="Wingdings" panose="05000000000000000000" pitchFamily="2" charset="2"/>
              <a:buChar char="§"/>
            </a:pPr>
            <a:endParaRPr lang="en-US" altLang="en-US" sz="2200" dirty="0">
              <a:latin typeface="Calibri" panose="020F0502020204030204" pitchFamily="34" charset="0"/>
            </a:endParaRPr>
          </a:p>
        </p:txBody>
      </p:sp>
      <p:pic>
        <p:nvPicPr>
          <p:cNvPr id="3" name="Picture 2">
            <a:extLst>
              <a:ext uri="{FF2B5EF4-FFF2-40B4-BE49-F238E27FC236}">
                <a16:creationId xmlns:a16="http://schemas.microsoft.com/office/drawing/2014/main" id="{3AE181BA-227D-DDF5-3E01-A483F24DE400}"/>
              </a:ext>
            </a:extLst>
          </p:cNvPr>
          <p:cNvPicPr>
            <a:picLocks noChangeAspect="1"/>
          </p:cNvPicPr>
          <p:nvPr/>
        </p:nvPicPr>
        <p:blipFill>
          <a:blip r:embed="rId3"/>
          <a:stretch>
            <a:fillRect/>
          </a:stretch>
        </p:blipFill>
        <p:spPr>
          <a:xfrm>
            <a:off x="707575" y="2427514"/>
            <a:ext cx="5947258" cy="4155848"/>
          </a:xfrm>
          <a:prstGeom prst="rect">
            <a:avLst/>
          </a:prstGeom>
        </p:spPr>
      </p:pic>
    </p:spTree>
    <p:extLst>
      <p:ext uri="{BB962C8B-B14F-4D97-AF65-F5344CB8AC3E}">
        <p14:creationId xmlns:p14="http://schemas.microsoft.com/office/powerpoint/2010/main" val="18879620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90B54-8BB2-4A43-A481-F5F4B2EB177B}"/>
              </a:ext>
            </a:extLst>
          </p:cNvPr>
          <p:cNvSpPr>
            <a:spLocks noGrp="1"/>
          </p:cNvSpPr>
          <p:nvPr>
            <p:ph type="title"/>
          </p:nvPr>
        </p:nvSpPr>
        <p:spPr/>
        <p:txBody>
          <a:bodyPr/>
          <a:lstStyle/>
          <a:p>
            <a:r>
              <a:rPr lang="en-US" dirty="0"/>
              <a:t>SBAR Panel</a:t>
            </a:r>
          </a:p>
        </p:txBody>
      </p:sp>
      <p:sp>
        <p:nvSpPr>
          <p:cNvPr id="3" name="Content Placeholder 2">
            <a:extLst>
              <a:ext uri="{FF2B5EF4-FFF2-40B4-BE49-F238E27FC236}">
                <a16:creationId xmlns:a16="http://schemas.microsoft.com/office/drawing/2014/main" id="{2F0BBAF0-440A-4D70-9C93-ABB1999B1453}"/>
              </a:ext>
            </a:extLst>
          </p:cNvPr>
          <p:cNvSpPr>
            <a:spLocks noGrp="1"/>
          </p:cNvSpPr>
          <p:nvPr>
            <p:ph idx="1"/>
          </p:nvPr>
        </p:nvSpPr>
        <p:spPr>
          <a:xfrm>
            <a:off x="348336" y="2079170"/>
            <a:ext cx="10646229" cy="4221161"/>
          </a:xfrm>
        </p:spPr>
        <p:txBody>
          <a:bodyPr/>
          <a:lstStyle/>
          <a:p>
            <a:pPr>
              <a:spcAft>
                <a:spcPts val="800"/>
              </a:spcAft>
            </a:pPr>
            <a:r>
              <a:rPr lang="en-US" sz="2200" dirty="0">
                <a:effectLst/>
                <a:ea typeface="Calibri" panose="020F0502020204030204" pitchFamily="34" charset="0"/>
              </a:rPr>
              <a:t>The SBAR Panel will be comprised of m</a:t>
            </a:r>
            <a:r>
              <a:rPr lang="en-US" sz="2200" b="0" i="0" dirty="0">
                <a:effectLst/>
              </a:rPr>
              <a:t>embers from the Small Business Administration (SBA) Office of Advocacy, OSHA, and the Office of Management and Budget's Office of Information and Regulatory Affairs (OIRA)</a:t>
            </a:r>
          </a:p>
          <a:p>
            <a:pPr>
              <a:spcAft>
                <a:spcPts val="800"/>
              </a:spcAft>
            </a:pPr>
            <a:r>
              <a:rPr lang="en-US" sz="2200" dirty="0">
                <a:ea typeface="Calibri" panose="020F0502020204030204" pitchFamily="34" charset="0"/>
              </a:rPr>
              <a:t>The SBAR Panel will listen to small entity representatives (SERs) </a:t>
            </a:r>
            <a:r>
              <a:rPr lang="en-US" sz="2200" b="0" i="0" dirty="0">
                <a:effectLst/>
              </a:rPr>
              <a:t>who would potentially be affected by the standard and issue a report following the Panel</a:t>
            </a:r>
          </a:p>
          <a:p>
            <a:pPr>
              <a:spcAft>
                <a:spcPts val="800"/>
              </a:spcAft>
            </a:pPr>
            <a:r>
              <a:rPr lang="en-US" sz="2200" b="0" i="0" dirty="0">
                <a:effectLst/>
              </a:rPr>
              <a:t>Each SER will be sent information on potential options OSHA has identified for various elements of a heat-specific standard, and then be asked to participate in a small-group videoconference with the SBAR Panel to discuss any concerns or other input on how these measures might affect the operations of their workplace</a:t>
            </a:r>
          </a:p>
          <a:p>
            <a:pPr>
              <a:spcAft>
                <a:spcPts val="600"/>
              </a:spcAft>
            </a:pPr>
            <a:r>
              <a:rPr lang="en-US" sz="2200" b="0" i="0" dirty="0">
                <a:effectLst/>
              </a:rPr>
              <a:t>OSHA will host several small-group SBAR Panel videoconferences with SERs; these videoconferences will be open for the public to listen to but not participate </a:t>
            </a:r>
          </a:p>
        </p:txBody>
      </p:sp>
      <p:sp>
        <p:nvSpPr>
          <p:cNvPr id="4" name="Slide Number Placeholder 3">
            <a:extLst>
              <a:ext uri="{FF2B5EF4-FFF2-40B4-BE49-F238E27FC236}">
                <a16:creationId xmlns:a16="http://schemas.microsoft.com/office/drawing/2014/main" id="{363468B8-BEC9-4CFF-8D8C-BFFD2CFB66EC}"/>
              </a:ext>
            </a:extLst>
          </p:cNvPr>
          <p:cNvSpPr>
            <a:spLocks noGrp="1"/>
          </p:cNvSpPr>
          <p:nvPr>
            <p:ph type="sldNum" sz="quarter" idx="4"/>
          </p:nvPr>
        </p:nvSpPr>
        <p:spPr>
          <a:xfrm>
            <a:off x="9372600" y="6492875"/>
            <a:ext cx="2743200" cy="365125"/>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1400" b="1" kern="1200">
                <a:solidFill>
                  <a:schemeClr val="tx1">
                    <a:tint val="75000"/>
                  </a:schemeClr>
                </a:solidFill>
                <a:latin typeface="Arial" charset="0"/>
                <a:ea typeface="ＭＳ Ｐゴシック" charset="0"/>
                <a:cs typeface="+mn-cs"/>
              </a:defRPr>
            </a:lvl1pPr>
            <a:lvl2pPr marL="457200" algn="l" rtl="0" eaLnBrk="0" fontAlgn="base" hangingPunct="0">
              <a:spcBef>
                <a:spcPct val="0"/>
              </a:spcBef>
              <a:spcAft>
                <a:spcPct val="0"/>
              </a:spcAft>
              <a:defRPr kern="1200">
                <a:solidFill>
                  <a:schemeClr val="tx1"/>
                </a:solidFill>
                <a:latin typeface="Arial" charset="0"/>
                <a:ea typeface="ＭＳ Ｐゴシック" charset="0"/>
                <a:cs typeface="+mn-cs"/>
              </a:defRPr>
            </a:lvl2pPr>
            <a:lvl3pPr marL="914400" algn="l" rtl="0" eaLnBrk="0" fontAlgn="base" hangingPunct="0">
              <a:spcBef>
                <a:spcPct val="0"/>
              </a:spcBef>
              <a:spcAft>
                <a:spcPct val="0"/>
              </a:spcAft>
              <a:defRPr kern="1200">
                <a:solidFill>
                  <a:schemeClr val="tx1"/>
                </a:solidFill>
                <a:latin typeface="Arial" charset="0"/>
                <a:ea typeface="ＭＳ Ｐゴシック" charset="0"/>
                <a:cs typeface="+mn-cs"/>
              </a:defRPr>
            </a:lvl3pPr>
            <a:lvl4pPr marL="1371600" algn="l" rtl="0" eaLnBrk="0" fontAlgn="base" hangingPunct="0">
              <a:spcBef>
                <a:spcPct val="0"/>
              </a:spcBef>
              <a:spcAft>
                <a:spcPct val="0"/>
              </a:spcAft>
              <a:defRPr kern="1200">
                <a:solidFill>
                  <a:schemeClr val="tx1"/>
                </a:solidFill>
                <a:latin typeface="Arial" charset="0"/>
                <a:ea typeface="ＭＳ Ｐゴシック" charset="0"/>
                <a:cs typeface="+mn-cs"/>
              </a:defRPr>
            </a:lvl4pPr>
            <a:lvl5pPr marL="1828800" algn="l" rtl="0" eaLnBrk="0" fontAlgn="base" hangingPunct="0">
              <a:spcBef>
                <a:spcPct val="0"/>
              </a:spcBef>
              <a:spcAft>
                <a:spcPct val="0"/>
              </a:spcAft>
              <a:defRPr kern="1200">
                <a:solidFill>
                  <a:schemeClr val="tx1"/>
                </a:solidFill>
                <a:latin typeface="Arial" charset="0"/>
                <a:ea typeface="ＭＳ Ｐゴシック" charset="0"/>
                <a:cs typeface="+mn-cs"/>
              </a:defRPr>
            </a:lvl5pPr>
            <a:lvl6pPr marL="2286000" algn="l" defTabSz="457200" rtl="0" eaLnBrk="1" latinLnBrk="0" hangingPunct="1">
              <a:defRPr kern="1200">
                <a:solidFill>
                  <a:schemeClr val="tx1"/>
                </a:solidFill>
                <a:latin typeface="Arial" charset="0"/>
                <a:ea typeface="ＭＳ Ｐゴシック" charset="0"/>
                <a:cs typeface="+mn-cs"/>
              </a:defRPr>
            </a:lvl6pPr>
            <a:lvl7pPr marL="2743200" algn="l" defTabSz="457200" rtl="0" eaLnBrk="1" latinLnBrk="0" hangingPunct="1">
              <a:defRPr kern="1200">
                <a:solidFill>
                  <a:schemeClr val="tx1"/>
                </a:solidFill>
                <a:latin typeface="Arial" charset="0"/>
                <a:ea typeface="ＭＳ Ｐゴシック" charset="0"/>
                <a:cs typeface="+mn-cs"/>
              </a:defRPr>
            </a:lvl7pPr>
            <a:lvl8pPr marL="3200400" algn="l" defTabSz="457200" rtl="0" eaLnBrk="1" latinLnBrk="0" hangingPunct="1">
              <a:defRPr kern="1200">
                <a:solidFill>
                  <a:schemeClr val="tx1"/>
                </a:solidFill>
                <a:latin typeface="Arial" charset="0"/>
                <a:ea typeface="ＭＳ Ｐゴシック" charset="0"/>
                <a:cs typeface="+mn-cs"/>
              </a:defRPr>
            </a:lvl8pPr>
            <a:lvl9pPr marL="3657600" algn="l" defTabSz="457200" rtl="0" eaLnBrk="1" latinLnBrk="0" hangingPunct="1">
              <a:defRPr kern="1200">
                <a:solidFill>
                  <a:schemeClr val="tx1"/>
                </a:solidFill>
                <a:latin typeface="Arial" charset="0"/>
                <a:ea typeface="ＭＳ Ｐゴシック" charset="0"/>
                <a:cs typeface="+mn-cs"/>
              </a:defRPr>
            </a:lvl9pPr>
          </a:lstStyle>
          <a:p>
            <a:fld id="{8CA0E670-1B37-4F06-9928-7907582DC86D}" type="slidenum">
              <a:rPr lang="en-US" smtClean="0"/>
              <a:pPr/>
              <a:t>7</a:t>
            </a:fld>
            <a:endParaRPr lang="en-US"/>
          </a:p>
        </p:txBody>
      </p:sp>
    </p:spTree>
    <p:extLst>
      <p:ext uri="{BB962C8B-B14F-4D97-AF65-F5344CB8AC3E}">
        <p14:creationId xmlns:p14="http://schemas.microsoft.com/office/powerpoint/2010/main" val="2815421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6C90B54-8BB2-4A43-A481-F5F4B2EB177B}"/>
              </a:ext>
            </a:extLst>
          </p:cNvPr>
          <p:cNvSpPr>
            <a:spLocks noGrp="1"/>
          </p:cNvSpPr>
          <p:nvPr>
            <p:ph type="title"/>
          </p:nvPr>
        </p:nvSpPr>
        <p:spPr/>
        <p:txBody>
          <a:bodyPr/>
          <a:lstStyle/>
          <a:p>
            <a:r>
              <a:rPr lang="en-US" dirty="0"/>
              <a:t>Potential Scope</a:t>
            </a:r>
          </a:p>
        </p:txBody>
      </p:sp>
      <p:sp>
        <p:nvSpPr>
          <p:cNvPr id="3" name="Content Placeholder 2">
            <a:extLst>
              <a:ext uri="{FF2B5EF4-FFF2-40B4-BE49-F238E27FC236}">
                <a16:creationId xmlns:a16="http://schemas.microsoft.com/office/drawing/2014/main" id="{2F0BBAF0-440A-4D70-9C93-ABB1999B1453}"/>
              </a:ext>
            </a:extLst>
          </p:cNvPr>
          <p:cNvSpPr>
            <a:spLocks noGrp="1"/>
          </p:cNvSpPr>
          <p:nvPr>
            <p:ph idx="1"/>
          </p:nvPr>
        </p:nvSpPr>
        <p:spPr>
          <a:xfrm>
            <a:off x="609600" y="2133600"/>
            <a:ext cx="10972800" cy="4221161"/>
          </a:xfrm>
        </p:spPr>
        <p:txBody>
          <a:bodyPr/>
          <a:lstStyle/>
          <a:p>
            <a:pPr>
              <a:spcAft>
                <a:spcPts val="600"/>
              </a:spcAft>
            </a:pPr>
            <a:r>
              <a:rPr lang="en-US" sz="2200" dirty="0">
                <a:effectLst/>
                <a:latin typeface="Calibri" panose="020F0502020204030204" pitchFamily="34" charset="0"/>
                <a:ea typeface="Calibri" panose="020F0502020204030204" pitchFamily="34" charset="0"/>
              </a:rPr>
              <a:t>The standard could cover outdoor and indoor work in any/all General Industry, Construction, Maritime, and Agriculture sectors where OSHA has jurisdiction</a:t>
            </a:r>
          </a:p>
          <a:p>
            <a:pPr>
              <a:spcAft>
                <a:spcPts val="600"/>
              </a:spcAft>
            </a:pPr>
            <a:r>
              <a:rPr lang="en-US" sz="2200" dirty="0">
                <a:effectLst/>
                <a:latin typeface="Calibri" panose="020F0502020204030204" pitchFamily="34" charset="0"/>
                <a:ea typeface="Calibri" panose="020F0502020204030204" pitchFamily="34" charset="0"/>
              </a:rPr>
              <a:t>OSHA is seeking participation from a wide range of sectors and welcomes SERs from </a:t>
            </a:r>
            <a:r>
              <a:rPr lang="en-US" sz="2200" i="1" dirty="0">
                <a:effectLst/>
                <a:latin typeface="Calibri" panose="020F0502020204030204" pitchFamily="34" charset="0"/>
                <a:ea typeface="Calibri" panose="020F0502020204030204" pitchFamily="34" charset="0"/>
              </a:rPr>
              <a:t>any</a:t>
            </a:r>
            <a:r>
              <a:rPr lang="en-US" sz="2200" dirty="0">
                <a:effectLst/>
                <a:latin typeface="Calibri" panose="020F0502020204030204" pitchFamily="34" charset="0"/>
                <a:ea typeface="Calibri" panose="020F0502020204030204" pitchFamily="34" charset="0"/>
              </a:rPr>
              <a:t> industry that might be affected</a:t>
            </a:r>
            <a:endParaRPr lang="en-US" sz="2200" dirty="0">
              <a:ea typeface="Calibri" panose="020F0502020204030204" pitchFamily="34" charset="0"/>
            </a:endParaRPr>
          </a:p>
          <a:p>
            <a:pPr>
              <a:spcAft>
                <a:spcPts val="600"/>
              </a:spcAft>
            </a:pPr>
            <a:r>
              <a:rPr lang="en-US" sz="2200" dirty="0">
                <a:effectLst/>
                <a:latin typeface="Calibri" panose="020F0502020204030204" pitchFamily="34" charset="0"/>
                <a:ea typeface="Calibri" panose="020F0502020204030204" pitchFamily="34" charset="0"/>
              </a:rPr>
              <a:t>Industries that OSHA expects to be most affected by a standard include:</a:t>
            </a:r>
          </a:p>
          <a:p>
            <a:pPr lvl="1">
              <a:spcBef>
                <a:spcPts val="0"/>
              </a:spcBef>
              <a:spcAft>
                <a:spcPts val="0"/>
              </a:spcAft>
            </a:pPr>
            <a:r>
              <a:rPr lang="en-US" sz="1800" dirty="0">
                <a:effectLst/>
                <a:latin typeface="Calibri" panose="020F0502020204030204" pitchFamily="34" charset="0"/>
                <a:ea typeface="Calibri" panose="020F0502020204030204" pitchFamily="34" charset="0"/>
              </a:rPr>
              <a:t>Agriculture, Forestry, and Fishing		–  Oil and Gas</a:t>
            </a:r>
          </a:p>
          <a:p>
            <a:pPr lvl="1">
              <a:spcBef>
                <a:spcPts val="0"/>
              </a:spcBef>
              <a:spcAft>
                <a:spcPts val="0"/>
              </a:spcAft>
            </a:pPr>
            <a:r>
              <a:rPr lang="en-US" sz="1800" dirty="0">
                <a:ea typeface="Calibri" panose="020F0502020204030204" pitchFamily="34" charset="0"/>
              </a:rPr>
              <a:t>Building Material and Equipment Suppliers	–  Postal and Delivery Services</a:t>
            </a:r>
          </a:p>
          <a:p>
            <a:pPr lvl="1">
              <a:spcBef>
                <a:spcPts val="0"/>
              </a:spcBef>
              <a:spcAft>
                <a:spcPts val="0"/>
              </a:spcAft>
            </a:pPr>
            <a:r>
              <a:rPr lang="en-US" sz="1800" dirty="0">
                <a:ea typeface="Calibri" panose="020F0502020204030204" pitchFamily="34" charset="0"/>
              </a:rPr>
              <a:t>Commercial Kitchens				–  </a:t>
            </a:r>
            <a:r>
              <a:rPr lang="en-US" sz="1800" dirty="0">
                <a:effectLst/>
                <a:latin typeface="Calibri" panose="020F0502020204030204" pitchFamily="34" charset="0"/>
                <a:ea typeface="Calibri" panose="020F0502020204030204" pitchFamily="34" charset="0"/>
              </a:rPr>
              <a:t>Recreation and Amusement</a:t>
            </a:r>
            <a:endParaRPr lang="en-US" sz="1800" dirty="0">
              <a:ea typeface="Calibri" panose="020F0502020204030204" pitchFamily="34" charset="0"/>
            </a:endParaRPr>
          </a:p>
          <a:p>
            <a:pPr lvl="1">
              <a:spcBef>
                <a:spcPts val="0"/>
              </a:spcBef>
              <a:spcAft>
                <a:spcPts val="0"/>
              </a:spcAft>
            </a:pPr>
            <a:r>
              <a:rPr lang="en-US" sz="1800" dirty="0">
                <a:effectLst/>
                <a:latin typeface="Calibri" panose="020F0502020204030204" pitchFamily="34" charset="0"/>
                <a:ea typeface="Calibri" panose="020F0502020204030204" pitchFamily="34" charset="0"/>
              </a:rPr>
              <a:t>Construction				–  </a:t>
            </a:r>
            <a:r>
              <a:rPr lang="en-US" sz="1800" dirty="0">
                <a:ea typeface="Calibri" panose="020F0502020204030204" pitchFamily="34" charset="0"/>
              </a:rPr>
              <a:t>Sanitation and Waste Removal</a:t>
            </a:r>
            <a:endParaRPr lang="en-US" sz="1800" dirty="0">
              <a:effectLst/>
              <a:latin typeface="Calibri" panose="020F0502020204030204" pitchFamily="34" charset="0"/>
              <a:ea typeface="Calibri" panose="020F0502020204030204" pitchFamily="34" charset="0"/>
            </a:endParaRPr>
          </a:p>
          <a:p>
            <a:pPr lvl="1">
              <a:spcBef>
                <a:spcPts val="0"/>
              </a:spcBef>
              <a:spcAft>
                <a:spcPts val="0"/>
              </a:spcAft>
            </a:pPr>
            <a:r>
              <a:rPr lang="en-US" sz="1800" dirty="0">
                <a:ea typeface="Calibri" panose="020F0502020204030204" pitchFamily="34" charset="0"/>
              </a:rPr>
              <a:t>Drycleaning and Commercial Laundries		–  </a:t>
            </a:r>
            <a:r>
              <a:rPr lang="en-US" sz="1800" dirty="0">
                <a:effectLst/>
                <a:latin typeface="Calibri" panose="020F0502020204030204" pitchFamily="34" charset="0"/>
                <a:ea typeface="Calibri" panose="020F0502020204030204" pitchFamily="34" charset="0"/>
              </a:rPr>
              <a:t>Telecommunications</a:t>
            </a:r>
            <a:endParaRPr lang="en-US" sz="1800" dirty="0">
              <a:ea typeface="Calibri" panose="020F0502020204030204" pitchFamily="34" charset="0"/>
            </a:endParaRPr>
          </a:p>
          <a:p>
            <a:pPr lvl="1">
              <a:spcBef>
                <a:spcPts val="0"/>
              </a:spcBef>
              <a:spcAft>
                <a:spcPts val="0"/>
              </a:spcAft>
            </a:pPr>
            <a:r>
              <a:rPr lang="en-US" sz="1800" dirty="0">
                <a:effectLst/>
                <a:latin typeface="Calibri" panose="020F0502020204030204" pitchFamily="34" charset="0"/>
                <a:ea typeface="Calibri" panose="020F0502020204030204" pitchFamily="34" charset="0"/>
              </a:rPr>
              <a:t>Fire Protection				–  </a:t>
            </a:r>
            <a:r>
              <a:rPr lang="en-US" sz="1800" dirty="0">
                <a:ea typeface="Calibri" panose="020F0502020204030204" pitchFamily="34" charset="0"/>
              </a:rPr>
              <a:t>Temporary Help Services</a:t>
            </a:r>
            <a:endParaRPr lang="en-US" sz="1800" dirty="0">
              <a:effectLst/>
              <a:latin typeface="Calibri" panose="020F0502020204030204" pitchFamily="34" charset="0"/>
              <a:ea typeface="Calibri" panose="020F0502020204030204" pitchFamily="34" charset="0"/>
            </a:endParaRPr>
          </a:p>
          <a:p>
            <a:pPr lvl="1">
              <a:spcBef>
                <a:spcPts val="0"/>
              </a:spcBef>
              <a:spcAft>
                <a:spcPts val="0"/>
              </a:spcAft>
            </a:pPr>
            <a:r>
              <a:rPr lang="en-US" sz="1800" dirty="0">
                <a:ea typeface="Calibri" panose="020F0502020204030204" pitchFamily="34" charset="0"/>
              </a:rPr>
              <a:t>Landscaping and Facilities Support		–  Transportation</a:t>
            </a:r>
          </a:p>
          <a:p>
            <a:pPr lvl="1">
              <a:spcBef>
                <a:spcPts val="0"/>
              </a:spcBef>
              <a:spcAft>
                <a:spcPts val="0"/>
              </a:spcAft>
            </a:pPr>
            <a:r>
              <a:rPr lang="en-US" sz="1800" dirty="0">
                <a:effectLst/>
                <a:latin typeface="Calibri" panose="020F0502020204030204" pitchFamily="34" charset="0"/>
                <a:ea typeface="Calibri" panose="020F0502020204030204" pitchFamily="34" charset="0"/>
              </a:rPr>
              <a:t>Maintenance an</a:t>
            </a:r>
            <a:r>
              <a:rPr lang="en-US" sz="1800" dirty="0">
                <a:ea typeface="Calibri" panose="020F0502020204030204" pitchFamily="34" charset="0"/>
              </a:rPr>
              <a:t>d Repair			–  Utilities</a:t>
            </a:r>
          </a:p>
          <a:p>
            <a:pPr lvl="1">
              <a:spcBef>
                <a:spcPts val="0"/>
              </a:spcBef>
              <a:spcAft>
                <a:spcPts val="0"/>
              </a:spcAft>
            </a:pPr>
            <a:r>
              <a:rPr lang="en-US" sz="1800" dirty="0">
                <a:effectLst/>
                <a:latin typeface="Calibri" panose="020F0502020204030204" pitchFamily="34" charset="0"/>
                <a:ea typeface="Calibri" panose="020F0502020204030204" pitchFamily="34" charset="0"/>
              </a:rPr>
              <a:t>Manufacturing				–  Warehousing</a:t>
            </a:r>
          </a:p>
          <a:p>
            <a:pPr lvl="1">
              <a:spcAft>
                <a:spcPts val="600"/>
              </a:spcAft>
            </a:pPr>
            <a:endParaRPr lang="en-US" sz="2000" dirty="0">
              <a:effectLst/>
              <a:latin typeface="Calibri" panose="020F0502020204030204" pitchFamily="34" charset="0"/>
              <a:ea typeface="Calibri" panose="020F0502020204030204" pitchFamily="34" charset="0"/>
            </a:endParaRPr>
          </a:p>
        </p:txBody>
      </p:sp>
      <p:sp>
        <p:nvSpPr>
          <p:cNvPr id="4" name="Slide Number Placeholder 3">
            <a:extLst>
              <a:ext uri="{FF2B5EF4-FFF2-40B4-BE49-F238E27FC236}">
                <a16:creationId xmlns:a16="http://schemas.microsoft.com/office/drawing/2014/main" id="{363468B8-BEC9-4CFF-8D8C-BFFD2CFB66EC}"/>
              </a:ext>
            </a:extLst>
          </p:cNvPr>
          <p:cNvSpPr>
            <a:spLocks noGrp="1"/>
          </p:cNvSpPr>
          <p:nvPr>
            <p:ph type="sldNum" sz="quarter" idx="4"/>
          </p:nvPr>
        </p:nvSpPr>
        <p:spPr>
          <a:xfrm>
            <a:off x="9372600" y="6492875"/>
            <a:ext cx="2743200" cy="365125"/>
          </a:xfrm>
          <a:prstGeom prst="rect">
            <a:avLst/>
          </a:prstGeom>
        </p:spPr>
        <p:txBody>
          <a:bodyPr vert="horz" lIns="91440" tIns="45720" rIns="91440" bIns="45720" rtlCol="0" anchor="ctr"/>
          <a:lstStyle>
            <a:defPPr>
              <a:defRPr lang="en-US"/>
            </a:defPPr>
            <a:lvl1pPr algn="r" rtl="0" eaLnBrk="0" fontAlgn="base" hangingPunct="0">
              <a:spcBef>
                <a:spcPct val="0"/>
              </a:spcBef>
              <a:spcAft>
                <a:spcPct val="0"/>
              </a:spcAft>
              <a:defRPr sz="1400" b="1" kern="1200">
                <a:solidFill>
                  <a:schemeClr val="tx1">
                    <a:tint val="75000"/>
                  </a:schemeClr>
                </a:solidFill>
                <a:latin typeface="Arial" charset="0"/>
                <a:ea typeface="ＭＳ Ｐゴシック" charset="0"/>
                <a:cs typeface="+mn-cs"/>
              </a:defRPr>
            </a:lvl1pPr>
            <a:lvl2pPr marL="457200" algn="l" rtl="0" eaLnBrk="0" fontAlgn="base" hangingPunct="0">
              <a:spcBef>
                <a:spcPct val="0"/>
              </a:spcBef>
              <a:spcAft>
                <a:spcPct val="0"/>
              </a:spcAft>
              <a:defRPr kern="1200">
                <a:solidFill>
                  <a:schemeClr val="tx1"/>
                </a:solidFill>
                <a:latin typeface="Arial" charset="0"/>
                <a:ea typeface="ＭＳ Ｐゴシック" charset="0"/>
                <a:cs typeface="+mn-cs"/>
              </a:defRPr>
            </a:lvl2pPr>
            <a:lvl3pPr marL="914400" algn="l" rtl="0" eaLnBrk="0" fontAlgn="base" hangingPunct="0">
              <a:spcBef>
                <a:spcPct val="0"/>
              </a:spcBef>
              <a:spcAft>
                <a:spcPct val="0"/>
              </a:spcAft>
              <a:defRPr kern="1200">
                <a:solidFill>
                  <a:schemeClr val="tx1"/>
                </a:solidFill>
                <a:latin typeface="Arial" charset="0"/>
                <a:ea typeface="ＭＳ Ｐゴシック" charset="0"/>
                <a:cs typeface="+mn-cs"/>
              </a:defRPr>
            </a:lvl3pPr>
            <a:lvl4pPr marL="1371600" algn="l" rtl="0" eaLnBrk="0" fontAlgn="base" hangingPunct="0">
              <a:spcBef>
                <a:spcPct val="0"/>
              </a:spcBef>
              <a:spcAft>
                <a:spcPct val="0"/>
              </a:spcAft>
              <a:defRPr kern="1200">
                <a:solidFill>
                  <a:schemeClr val="tx1"/>
                </a:solidFill>
                <a:latin typeface="Arial" charset="0"/>
                <a:ea typeface="ＭＳ Ｐゴシック" charset="0"/>
                <a:cs typeface="+mn-cs"/>
              </a:defRPr>
            </a:lvl4pPr>
            <a:lvl5pPr marL="1828800" algn="l" rtl="0" eaLnBrk="0" fontAlgn="base" hangingPunct="0">
              <a:spcBef>
                <a:spcPct val="0"/>
              </a:spcBef>
              <a:spcAft>
                <a:spcPct val="0"/>
              </a:spcAft>
              <a:defRPr kern="1200">
                <a:solidFill>
                  <a:schemeClr val="tx1"/>
                </a:solidFill>
                <a:latin typeface="Arial" charset="0"/>
                <a:ea typeface="ＭＳ Ｐゴシック" charset="0"/>
                <a:cs typeface="+mn-cs"/>
              </a:defRPr>
            </a:lvl5pPr>
            <a:lvl6pPr marL="2286000" algn="l" defTabSz="457200" rtl="0" eaLnBrk="1" latinLnBrk="0" hangingPunct="1">
              <a:defRPr kern="1200">
                <a:solidFill>
                  <a:schemeClr val="tx1"/>
                </a:solidFill>
                <a:latin typeface="Arial" charset="0"/>
                <a:ea typeface="ＭＳ Ｐゴシック" charset="0"/>
                <a:cs typeface="+mn-cs"/>
              </a:defRPr>
            </a:lvl6pPr>
            <a:lvl7pPr marL="2743200" algn="l" defTabSz="457200" rtl="0" eaLnBrk="1" latinLnBrk="0" hangingPunct="1">
              <a:defRPr kern="1200">
                <a:solidFill>
                  <a:schemeClr val="tx1"/>
                </a:solidFill>
                <a:latin typeface="Arial" charset="0"/>
                <a:ea typeface="ＭＳ Ｐゴシック" charset="0"/>
                <a:cs typeface="+mn-cs"/>
              </a:defRPr>
            </a:lvl7pPr>
            <a:lvl8pPr marL="3200400" algn="l" defTabSz="457200" rtl="0" eaLnBrk="1" latinLnBrk="0" hangingPunct="1">
              <a:defRPr kern="1200">
                <a:solidFill>
                  <a:schemeClr val="tx1"/>
                </a:solidFill>
                <a:latin typeface="Arial" charset="0"/>
                <a:ea typeface="ＭＳ Ｐゴシック" charset="0"/>
                <a:cs typeface="+mn-cs"/>
              </a:defRPr>
            </a:lvl8pPr>
            <a:lvl9pPr marL="3657600" algn="l" defTabSz="457200" rtl="0" eaLnBrk="1" latinLnBrk="0" hangingPunct="1">
              <a:defRPr kern="1200">
                <a:solidFill>
                  <a:schemeClr val="tx1"/>
                </a:solidFill>
                <a:latin typeface="Arial" charset="0"/>
                <a:ea typeface="ＭＳ Ｐゴシック" charset="0"/>
                <a:cs typeface="+mn-cs"/>
              </a:defRPr>
            </a:lvl9pPr>
          </a:lstStyle>
          <a:p>
            <a:fld id="{8CA0E670-1B37-4F06-9928-7907582DC86D}" type="slidenum">
              <a:rPr lang="en-US" smtClean="0"/>
              <a:pPr/>
              <a:t>8</a:t>
            </a:fld>
            <a:endParaRPr lang="en-US"/>
          </a:p>
        </p:txBody>
      </p:sp>
    </p:spTree>
    <p:extLst>
      <p:ext uri="{BB962C8B-B14F-4D97-AF65-F5344CB8AC3E}">
        <p14:creationId xmlns:p14="http://schemas.microsoft.com/office/powerpoint/2010/main" val="249483222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A4D88D-0933-99A0-89A0-33F5FB055A1A}"/>
              </a:ext>
            </a:extLst>
          </p:cNvPr>
          <p:cNvSpPr>
            <a:spLocks noGrp="1"/>
          </p:cNvSpPr>
          <p:nvPr>
            <p:ph type="title"/>
          </p:nvPr>
        </p:nvSpPr>
        <p:spPr>
          <a:xfrm>
            <a:off x="609600" y="274638"/>
            <a:ext cx="7053943" cy="1143000"/>
          </a:xfrm>
        </p:spPr>
        <p:txBody>
          <a:bodyPr/>
          <a:lstStyle/>
          <a:p>
            <a:r>
              <a:rPr lang="en-US" dirty="0"/>
              <a:t>Potential Scope: All Sectors</a:t>
            </a:r>
          </a:p>
        </p:txBody>
      </p:sp>
      <p:pic>
        <p:nvPicPr>
          <p:cNvPr id="6" name="Picture 5">
            <a:extLst>
              <a:ext uri="{FF2B5EF4-FFF2-40B4-BE49-F238E27FC236}">
                <a16:creationId xmlns:a16="http://schemas.microsoft.com/office/drawing/2014/main" id="{9DEF250E-B74D-1A3A-5884-3593E5EF7048}"/>
              </a:ext>
            </a:extLst>
          </p:cNvPr>
          <p:cNvPicPr>
            <a:picLocks noChangeAspect="1"/>
          </p:cNvPicPr>
          <p:nvPr/>
        </p:nvPicPr>
        <p:blipFill>
          <a:blip r:embed="rId3"/>
          <a:stretch>
            <a:fillRect/>
          </a:stretch>
        </p:blipFill>
        <p:spPr>
          <a:xfrm>
            <a:off x="2667000" y="2209800"/>
            <a:ext cx="6172200" cy="4455953"/>
          </a:xfrm>
          <a:prstGeom prst="rect">
            <a:avLst/>
          </a:prstGeom>
        </p:spPr>
      </p:pic>
    </p:spTree>
    <p:extLst>
      <p:ext uri="{BB962C8B-B14F-4D97-AF65-F5344CB8AC3E}">
        <p14:creationId xmlns:p14="http://schemas.microsoft.com/office/powerpoint/2010/main" val="1080594767"/>
      </p:ext>
    </p:extLst>
  </p:cSld>
  <p:clrMapOvr>
    <a:masterClrMapping/>
  </p:clrMapOvr>
</p:sld>
</file>

<file path=ppt/theme/theme1.xml><?xml version="1.0" encoding="utf-8"?>
<a:theme xmlns:a="http://schemas.openxmlformats.org/drawingml/2006/main" name="Heat SBREFA SBA Briefing_osha template">
  <a:themeElements>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Default Design">
      <a:majorFont>
        <a:latin typeface="Arial"/>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raClrScheme>
      <a:clrScheme name="Default Design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Default Design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Default Design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Default Design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Default Design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Default Design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Default Design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Default Design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Default Design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Default Design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Default Design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Default Design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lcf76f155ced4ddcb4097134ff3c332f xmlns="2a5fb910-3d7a-4d50-8564-7b77aa8dd9e8">
      <Terms xmlns="http://schemas.microsoft.com/office/infopath/2007/PartnerControls"/>
    </lcf76f155ced4ddcb4097134ff3c332f>
    <TaxCatchAll xmlns="25297763-b744-4bf5-9ae4-9d15d1f6561a" xsi:nil="true"/>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5ECD6848F79E3A42A178C5C37B3B060C" ma:contentTypeVersion="10" ma:contentTypeDescription="Create a new document." ma:contentTypeScope="" ma:versionID="2a3a2994c7d2471e144747a9519da107">
  <xsd:schema xmlns:xsd="http://www.w3.org/2001/XMLSchema" xmlns:xs="http://www.w3.org/2001/XMLSchema" xmlns:p="http://schemas.microsoft.com/office/2006/metadata/properties" xmlns:ns2="2a5fb910-3d7a-4d50-8564-7b77aa8dd9e8" xmlns:ns3="25297763-b744-4bf5-9ae4-9d15d1f6561a" targetNamespace="http://schemas.microsoft.com/office/2006/metadata/properties" ma:root="true" ma:fieldsID="44cea7cd100828592b7be3d4d927e1d2" ns2:_="" ns3:_="">
    <xsd:import namespace="2a5fb910-3d7a-4d50-8564-7b77aa8dd9e8"/>
    <xsd:import namespace="25297763-b744-4bf5-9ae4-9d15d1f6561a"/>
    <xsd:element name="properties">
      <xsd:complexType>
        <xsd:sequence>
          <xsd:element name="documentManagement">
            <xsd:complexType>
              <xsd:all>
                <xsd:element ref="ns2:MediaServiceMetadata" minOccurs="0"/>
                <xsd:element ref="ns2:MediaServiceFastMetadata" minOccurs="0"/>
                <xsd:element ref="ns3:SharedWithUsers" minOccurs="0"/>
                <xsd:element ref="ns3:SharedWithDetails" minOccurs="0"/>
                <xsd:element ref="ns2:lcf76f155ced4ddcb4097134ff3c332f" minOccurs="0"/>
                <xsd:element ref="ns3:TaxCatchAll"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a5fb910-3d7a-4d50-8564-7b77aa8dd9e8"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lcf76f155ced4ddcb4097134ff3c332f" ma:index="13" nillable="true" ma:taxonomy="true" ma:internalName="lcf76f155ced4ddcb4097134ff3c332f" ma:taxonomyFieldName="MediaServiceImageTags" ma:displayName="Image Tags" ma:readOnly="false" ma:fieldId="{5cf76f15-5ced-4ddc-b409-7134ff3c332f}" ma:taxonomyMulti="true" ma:sspId="b5a8d78b-6148-4bf1-92dd-b4f00782c405"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25297763-b744-4bf5-9ae4-9d15d1f6561a"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TaxCatchAll" ma:index="14" nillable="true" ma:displayName="Taxonomy Catch All Column" ma:hidden="true" ma:list="{d918ffce-c083-410f-907d-bf8e1cbf6ec1}" ma:internalName="TaxCatchAll" ma:showField="CatchAllData" ma:web="25297763-b744-4bf5-9ae4-9d15d1f6561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4542B86A-8E44-4D3D-B95A-ECC3903796BF}">
  <ds:schemaRefs>
    <ds:schemaRef ds:uri="http://purl.org/dc/elements/1.1/"/>
    <ds:schemaRef ds:uri="http://schemas.microsoft.com/office/2006/metadata/properties"/>
    <ds:schemaRef ds:uri="http://schemas.microsoft.com/office/2006/documentManagement/types"/>
    <ds:schemaRef ds:uri="25297763-b744-4bf5-9ae4-9d15d1f6561a"/>
    <ds:schemaRef ds:uri="http://purl.org/dc/terms/"/>
    <ds:schemaRef ds:uri="http://schemas.openxmlformats.org/package/2006/metadata/core-properties"/>
    <ds:schemaRef ds:uri="http://purl.org/dc/dcmitype/"/>
    <ds:schemaRef ds:uri="http://schemas.microsoft.com/office/infopath/2007/PartnerControls"/>
    <ds:schemaRef ds:uri="2a5fb910-3d7a-4d50-8564-7b77aa8dd9e8"/>
    <ds:schemaRef ds:uri="http://www.w3.org/XML/1998/namespace"/>
  </ds:schemaRefs>
</ds:datastoreItem>
</file>

<file path=customXml/itemProps2.xml><?xml version="1.0" encoding="utf-8"?>
<ds:datastoreItem xmlns:ds="http://schemas.openxmlformats.org/officeDocument/2006/customXml" ds:itemID="{6BD00965-9C72-4F6C-B6A9-8E0A0487F29B}">
  <ds:schemaRefs>
    <ds:schemaRef ds:uri="http://schemas.microsoft.com/sharepoint/v3/contenttype/forms"/>
  </ds:schemaRefs>
</ds:datastoreItem>
</file>

<file path=customXml/itemProps3.xml><?xml version="1.0" encoding="utf-8"?>
<ds:datastoreItem xmlns:ds="http://schemas.openxmlformats.org/officeDocument/2006/customXml" ds:itemID="{EC84C97C-B378-47F9-AE1F-31C64B8933CF}">
  <ds:schemaRefs>
    <ds:schemaRef ds:uri="25297763-b744-4bf5-9ae4-9d15d1f6561a"/>
    <ds:schemaRef ds:uri="2a5fb910-3d7a-4d50-8564-7b77aa8dd9e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Heat SBREFA SBA Briefing_osha template</Template>
  <TotalTime>320</TotalTime>
  <Words>1270</Words>
  <Application>Microsoft Office PowerPoint</Application>
  <PresentationFormat>Widescreen</PresentationFormat>
  <Paragraphs>126</Paragraphs>
  <Slides>14</Slides>
  <Notes>11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Arial</vt:lpstr>
      <vt:lpstr>Calibri</vt:lpstr>
      <vt:lpstr>Wingdings</vt:lpstr>
      <vt:lpstr>Heat SBREFA SBA Briefing_osha template</vt:lpstr>
      <vt:lpstr>Update on OSHA’s Small Business Advocacy Review Panel on Heat Injury and Illness Prevention in Outdoor and Indoor Work Settings</vt:lpstr>
      <vt:lpstr>Occupational Heat Exposure</vt:lpstr>
      <vt:lpstr>Occupational Heat Injuries, Illnesses, &amp; Fatalities</vt:lpstr>
      <vt:lpstr>Heat Rulemaking Background</vt:lpstr>
      <vt:lpstr>Heat Rulemaking Background</vt:lpstr>
      <vt:lpstr>Heat Rulemaking Stages</vt:lpstr>
      <vt:lpstr>SBAR Panel</vt:lpstr>
      <vt:lpstr>Potential Scope</vt:lpstr>
      <vt:lpstr>Potential Scope: All Sectors</vt:lpstr>
      <vt:lpstr>Materials for SERs</vt:lpstr>
      <vt:lpstr>Regulatory Framework Overview</vt:lpstr>
      <vt:lpstr>Who Qualifies a SER?</vt:lpstr>
      <vt:lpstr>How to Participate?</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Heat Injury &amp; Illness Prevention in Outdoor &amp; Indoor Work Settings</dc:title>
  <dc:creator>Hammer, Jason C - OSHA</dc:creator>
  <cp:lastModifiedBy>Lundegren, Bruce E.</cp:lastModifiedBy>
  <cp:revision>17</cp:revision>
  <dcterms:created xsi:type="dcterms:W3CDTF">2023-06-21T18:30:22Z</dcterms:created>
  <dcterms:modified xsi:type="dcterms:W3CDTF">2023-08-11T13:40:35Z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0x0101005ECD6848F79E3A42A178C5C37B3B060C</vt:lpwstr>
  </property>
  <property fmtid="{D5CDD505-2E9C-101B-9397-08002B2CF9AE}" pid="3" name="MediaServiceImageTags">
    <vt:lpwstr/>
  </property>
</Properties>
</file>